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5" autoAdjust="0"/>
    <p:restoredTop sz="86477" autoAdjust="0"/>
  </p:normalViewPr>
  <p:slideViewPr>
    <p:cSldViewPr snapToGrid="0" snapToObjects="1">
      <p:cViewPr varScale="1">
        <p:scale>
          <a:sx n="91" d="100"/>
          <a:sy n="91" d="100"/>
        </p:scale>
        <p:origin x="-944" y="-112"/>
      </p:cViewPr>
      <p:guideLst>
        <p:guide orient="horz" pos="2160"/>
        <p:guide pos="2880"/>
      </p:guideLst>
    </p:cSldViewPr>
  </p:slideViewPr>
  <p:outlineViewPr>
    <p:cViewPr>
      <p:scale>
        <a:sx n="33" d="100"/>
        <a:sy n="33" d="100"/>
      </p:scale>
      <p:origin x="0" y="405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8D00FD-A17B-B645-9765-79D69F43F5C8}" type="datetimeFigureOut">
              <a:rPr lang="en-US" smtClean="0"/>
              <a:t>08/05/17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E8D38-8A4E-7748-B64B-C77C00269A10}" type="slidenum">
              <a:rPr lang="en-US" smtClean="0"/>
              <a:t>‹#›</a:t>
            </a:fld>
            <a:endParaRPr lang="en-US"/>
          </a:p>
        </p:txBody>
      </p:sp>
    </p:spTree>
    <p:extLst>
      <p:ext uri="{BB962C8B-B14F-4D97-AF65-F5344CB8AC3E}">
        <p14:creationId xmlns:p14="http://schemas.microsoft.com/office/powerpoint/2010/main" val="3629783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8D00FD-A17B-B645-9765-79D69F43F5C8}" type="datetimeFigureOut">
              <a:rPr lang="en-US" smtClean="0"/>
              <a:t>08/05/17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E8D38-8A4E-7748-B64B-C77C00269A10}" type="slidenum">
              <a:rPr lang="en-US" smtClean="0"/>
              <a:t>‹#›</a:t>
            </a:fld>
            <a:endParaRPr lang="en-US"/>
          </a:p>
        </p:txBody>
      </p:sp>
    </p:spTree>
    <p:extLst>
      <p:ext uri="{BB962C8B-B14F-4D97-AF65-F5344CB8AC3E}">
        <p14:creationId xmlns:p14="http://schemas.microsoft.com/office/powerpoint/2010/main" val="568697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8D00FD-A17B-B645-9765-79D69F43F5C8}" type="datetimeFigureOut">
              <a:rPr lang="en-US" smtClean="0"/>
              <a:t>08/05/17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E8D38-8A4E-7748-B64B-C77C00269A10}" type="slidenum">
              <a:rPr lang="en-US" smtClean="0"/>
              <a:t>‹#›</a:t>
            </a:fld>
            <a:endParaRPr lang="en-US"/>
          </a:p>
        </p:txBody>
      </p:sp>
    </p:spTree>
    <p:extLst>
      <p:ext uri="{BB962C8B-B14F-4D97-AF65-F5344CB8AC3E}">
        <p14:creationId xmlns:p14="http://schemas.microsoft.com/office/powerpoint/2010/main" val="3166749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8D00FD-A17B-B645-9765-79D69F43F5C8}" type="datetimeFigureOut">
              <a:rPr lang="en-US" smtClean="0"/>
              <a:t>08/05/17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E8D38-8A4E-7748-B64B-C77C00269A10}" type="slidenum">
              <a:rPr lang="en-US" smtClean="0"/>
              <a:t>‹#›</a:t>
            </a:fld>
            <a:endParaRPr lang="en-US"/>
          </a:p>
        </p:txBody>
      </p:sp>
    </p:spTree>
    <p:extLst>
      <p:ext uri="{BB962C8B-B14F-4D97-AF65-F5344CB8AC3E}">
        <p14:creationId xmlns:p14="http://schemas.microsoft.com/office/powerpoint/2010/main" val="4157189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8D00FD-A17B-B645-9765-79D69F43F5C8}" type="datetimeFigureOut">
              <a:rPr lang="en-US" smtClean="0"/>
              <a:t>08/05/17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E8D38-8A4E-7748-B64B-C77C00269A10}" type="slidenum">
              <a:rPr lang="en-US" smtClean="0"/>
              <a:t>‹#›</a:t>
            </a:fld>
            <a:endParaRPr lang="en-US"/>
          </a:p>
        </p:txBody>
      </p:sp>
    </p:spTree>
    <p:extLst>
      <p:ext uri="{BB962C8B-B14F-4D97-AF65-F5344CB8AC3E}">
        <p14:creationId xmlns:p14="http://schemas.microsoft.com/office/powerpoint/2010/main" val="3442597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8D00FD-A17B-B645-9765-79D69F43F5C8}" type="datetimeFigureOut">
              <a:rPr lang="en-US" smtClean="0"/>
              <a:t>08/05/17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E8D38-8A4E-7748-B64B-C77C00269A10}" type="slidenum">
              <a:rPr lang="en-US" smtClean="0"/>
              <a:t>‹#›</a:t>
            </a:fld>
            <a:endParaRPr lang="en-US"/>
          </a:p>
        </p:txBody>
      </p:sp>
    </p:spTree>
    <p:extLst>
      <p:ext uri="{BB962C8B-B14F-4D97-AF65-F5344CB8AC3E}">
        <p14:creationId xmlns:p14="http://schemas.microsoft.com/office/powerpoint/2010/main" val="3886516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8D00FD-A17B-B645-9765-79D69F43F5C8}" type="datetimeFigureOut">
              <a:rPr lang="en-US" smtClean="0"/>
              <a:t>08/05/17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0E8D38-8A4E-7748-B64B-C77C00269A10}" type="slidenum">
              <a:rPr lang="en-US" smtClean="0"/>
              <a:t>‹#›</a:t>
            </a:fld>
            <a:endParaRPr lang="en-US"/>
          </a:p>
        </p:txBody>
      </p:sp>
    </p:spTree>
    <p:extLst>
      <p:ext uri="{BB962C8B-B14F-4D97-AF65-F5344CB8AC3E}">
        <p14:creationId xmlns:p14="http://schemas.microsoft.com/office/powerpoint/2010/main" val="2319664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8D00FD-A17B-B645-9765-79D69F43F5C8}" type="datetimeFigureOut">
              <a:rPr lang="en-US" smtClean="0"/>
              <a:t>08/05/17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0E8D38-8A4E-7748-B64B-C77C00269A10}" type="slidenum">
              <a:rPr lang="en-US" smtClean="0"/>
              <a:t>‹#›</a:t>
            </a:fld>
            <a:endParaRPr lang="en-US"/>
          </a:p>
        </p:txBody>
      </p:sp>
    </p:spTree>
    <p:extLst>
      <p:ext uri="{BB962C8B-B14F-4D97-AF65-F5344CB8AC3E}">
        <p14:creationId xmlns:p14="http://schemas.microsoft.com/office/powerpoint/2010/main" val="933287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8D00FD-A17B-B645-9765-79D69F43F5C8}" type="datetimeFigureOut">
              <a:rPr lang="en-US" smtClean="0"/>
              <a:t>08/05/17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0E8D38-8A4E-7748-B64B-C77C00269A10}" type="slidenum">
              <a:rPr lang="en-US" smtClean="0"/>
              <a:t>‹#›</a:t>
            </a:fld>
            <a:endParaRPr lang="en-US"/>
          </a:p>
        </p:txBody>
      </p:sp>
    </p:spTree>
    <p:extLst>
      <p:ext uri="{BB962C8B-B14F-4D97-AF65-F5344CB8AC3E}">
        <p14:creationId xmlns:p14="http://schemas.microsoft.com/office/powerpoint/2010/main" val="4007918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8D00FD-A17B-B645-9765-79D69F43F5C8}" type="datetimeFigureOut">
              <a:rPr lang="en-US" smtClean="0"/>
              <a:t>08/05/17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E8D38-8A4E-7748-B64B-C77C00269A10}" type="slidenum">
              <a:rPr lang="en-US" smtClean="0"/>
              <a:t>‹#›</a:t>
            </a:fld>
            <a:endParaRPr lang="en-US"/>
          </a:p>
        </p:txBody>
      </p:sp>
    </p:spTree>
    <p:extLst>
      <p:ext uri="{BB962C8B-B14F-4D97-AF65-F5344CB8AC3E}">
        <p14:creationId xmlns:p14="http://schemas.microsoft.com/office/powerpoint/2010/main" val="1860997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8D00FD-A17B-B645-9765-79D69F43F5C8}" type="datetimeFigureOut">
              <a:rPr lang="en-US" smtClean="0"/>
              <a:t>08/05/17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E8D38-8A4E-7748-B64B-C77C00269A10}" type="slidenum">
              <a:rPr lang="en-US" smtClean="0"/>
              <a:t>‹#›</a:t>
            </a:fld>
            <a:endParaRPr lang="en-US"/>
          </a:p>
        </p:txBody>
      </p:sp>
    </p:spTree>
    <p:extLst>
      <p:ext uri="{BB962C8B-B14F-4D97-AF65-F5344CB8AC3E}">
        <p14:creationId xmlns:p14="http://schemas.microsoft.com/office/powerpoint/2010/main" val="5945182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8D00FD-A17B-B645-9765-79D69F43F5C8}" type="datetimeFigureOut">
              <a:rPr lang="en-US" smtClean="0"/>
              <a:t>08/05/17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0E8D38-8A4E-7748-B64B-C77C00269A10}" type="slidenum">
              <a:rPr lang="en-US" smtClean="0"/>
              <a:t>‹#›</a:t>
            </a:fld>
            <a:endParaRPr lang="en-US"/>
          </a:p>
        </p:txBody>
      </p:sp>
    </p:spTree>
    <p:extLst>
      <p:ext uri="{BB962C8B-B14F-4D97-AF65-F5344CB8AC3E}">
        <p14:creationId xmlns:p14="http://schemas.microsoft.com/office/powerpoint/2010/main" val="3134969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 Id="rId3"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 Id="rId3"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 Id="rId3"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jpeg"/><Relationship Id="rId3"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jpeg"/><Relationship Id="rId3" Type="http://schemas.openxmlformats.org/officeDocument/2006/relationships/image" Target="../media/image2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4.jpeg"/><Relationship Id="rId3"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6.jpeg"/><Relationship Id="rId3" Type="http://schemas.openxmlformats.org/officeDocument/2006/relationships/image" Target="../media/image2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8.jpeg"/><Relationship Id="rId3"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jpeg"/><Relationship Id="rId3" Type="http://schemas.openxmlformats.org/officeDocument/2006/relationships/image" Target="../media/image3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jpeg"/><Relationship Id="rId3" Type="http://schemas.openxmlformats.org/officeDocument/2006/relationships/image" Target="../media/image3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64504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G_0749.JPG"/>
          <p:cNvPicPr>
            <a:picLocks noGrp="1" noChangeAspect="1"/>
          </p:cNvPicPr>
          <p:nvPr>
            <p:ph sz="half" idx="1"/>
          </p:nvPr>
        </p:nvPicPr>
        <p:blipFill>
          <a:blip r:embed="rId2" cstate="print"/>
          <a:stretch>
            <a:fillRect/>
          </a:stretch>
        </p:blipFill>
        <p:spPr>
          <a:xfrm>
            <a:off x="787056" y="1481138"/>
            <a:ext cx="3378887" cy="4525962"/>
          </a:xfrm>
        </p:spPr>
      </p:pic>
      <p:pic>
        <p:nvPicPr>
          <p:cNvPr id="8" name="Content Placeholder 7" descr="IMG_0732.JPG"/>
          <p:cNvPicPr>
            <a:picLocks noGrp="1" noChangeAspect="1"/>
          </p:cNvPicPr>
          <p:nvPr>
            <p:ph sz="half" idx="2"/>
          </p:nvPr>
        </p:nvPicPr>
        <p:blipFill>
          <a:blip r:embed="rId3" cstate="print"/>
          <a:stretch>
            <a:fillRect/>
          </a:stretch>
        </p:blipFill>
        <p:spPr>
          <a:xfrm>
            <a:off x="4978056" y="1481138"/>
            <a:ext cx="3378887" cy="4525962"/>
          </a:xfrm>
        </p:spPr>
      </p:pic>
    </p:spTree>
    <p:extLst>
      <p:ext uri="{BB962C8B-B14F-4D97-AF65-F5344CB8AC3E}">
        <p14:creationId xmlns:p14="http://schemas.microsoft.com/office/powerpoint/2010/main" val="3402261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G_0312.JPG"/>
          <p:cNvPicPr>
            <a:picLocks noGrp="1" noChangeAspect="1"/>
          </p:cNvPicPr>
          <p:nvPr>
            <p:ph sz="half" idx="1"/>
          </p:nvPr>
        </p:nvPicPr>
        <p:blipFill>
          <a:blip r:embed="rId2" cstate="print"/>
          <a:stretch>
            <a:fillRect/>
          </a:stretch>
        </p:blipFill>
        <p:spPr>
          <a:xfrm>
            <a:off x="457200" y="2235876"/>
            <a:ext cx="4038600" cy="3016486"/>
          </a:xfrm>
        </p:spPr>
      </p:pic>
      <p:pic>
        <p:nvPicPr>
          <p:cNvPr id="6" name="Content Placeholder 5" descr="IMG_0311.JPG"/>
          <p:cNvPicPr>
            <a:picLocks noGrp="1" noChangeAspect="1"/>
          </p:cNvPicPr>
          <p:nvPr>
            <p:ph sz="half" idx="2"/>
          </p:nvPr>
        </p:nvPicPr>
        <p:blipFill>
          <a:blip r:embed="rId3" cstate="print"/>
          <a:stretch>
            <a:fillRect/>
          </a:stretch>
        </p:blipFill>
        <p:spPr>
          <a:xfrm>
            <a:off x="4648200" y="2235876"/>
            <a:ext cx="4038600" cy="3016486"/>
          </a:xfrm>
        </p:spPr>
      </p:pic>
      <p:sp>
        <p:nvSpPr>
          <p:cNvPr id="2" name="Title 1"/>
          <p:cNvSpPr>
            <a:spLocks noGrp="1"/>
          </p:cNvSpPr>
          <p:nvPr>
            <p:ph type="title"/>
          </p:nvPr>
        </p:nvSpPr>
        <p:spPr/>
        <p:txBody>
          <a:bodyPr>
            <a:normAutofit fontScale="90000"/>
          </a:bodyPr>
          <a:lstStyle/>
          <a:p>
            <a:r>
              <a:rPr lang="en-IE" dirty="0" smtClean="0"/>
              <a:t>Investigating the growth of mould on bread (Rang 1+2)</a:t>
            </a:r>
            <a:endParaRPr lang="en-IE" dirty="0"/>
          </a:p>
        </p:txBody>
      </p:sp>
    </p:spTree>
    <p:extLst>
      <p:ext uri="{BB962C8B-B14F-4D97-AF65-F5344CB8AC3E}">
        <p14:creationId xmlns:p14="http://schemas.microsoft.com/office/powerpoint/2010/main" val="4293645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MG_0309.JPG"/>
          <p:cNvPicPr>
            <a:picLocks noGrp="1" noChangeAspect="1"/>
          </p:cNvPicPr>
          <p:nvPr>
            <p:ph sz="half" idx="1"/>
          </p:nvPr>
        </p:nvPicPr>
        <p:blipFill>
          <a:blip r:embed="rId2" cstate="print"/>
          <a:stretch>
            <a:fillRect/>
          </a:stretch>
        </p:blipFill>
        <p:spPr>
          <a:xfrm>
            <a:off x="457200" y="2235876"/>
            <a:ext cx="4038600" cy="3016486"/>
          </a:xfrm>
        </p:spPr>
      </p:pic>
      <p:pic>
        <p:nvPicPr>
          <p:cNvPr id="7" name="Content Placeholder 6" descr="IMG_0308.JPG"/>
          <p:cNvPicPr>
            <a:picLocks noGrp="1" noChangeAspect="1"/>
          </p:cNvPicPr>
          <p:nvPr>
            <p:ph sz="half" idx="2"/>
          </p:nvPr>
        </p:nvPicPr>
        <p:blipFill>
          <a:blip r:embed="rId3" cstate="print"/>
          <a:stretch>
            <a:fillRect/>
          </a:stretch>
        </p:blipFill>
        <p:spPr>
          <a:xfrm>
            <a:off x="4648200" y="2235876"/>
            <a:ext cx="4038600" cy="3016486"/>
          </a:xfrm>
        </p:spPr>
      </p:pic>
      <p:sp>
        <p:nvSpPr>
          <p:cNvPr id="2" name="Title 1"/>
          <p:cNvSpPr>
            <a:spLocks noGrp="1"/>
          </p:cNvSpPr>
          <p:nvPr>
            <p:ph type="title"/>
          </p:nvPr>
        </p:nvSpPr>
        <p:spPr>
          <a:xfrm>
            <a:off x="457200" y="274638"/>
            <a:ext cx="8229600" cy="1782762"/>
          </a:xfrm>
        </p:spPr>
        <p:txBody>
          <a:bodyPr>
            <a:normAutofit fontScale="90000"/>
          </a:bodyPr>
          <a:lstStyle/>
          <a:p>
            <a:pPr algn="l"/>
            <a:r>
              <a:rPr lang="en-IE" sz="2000" dirty="0" smtClean="0">
                <a:solidFill>
                  <a:schemeClr val="tx1"/>
                </a:solidFill>
              </a:rPr>
              <a:t>We put 6 slices of plain, white bread in different locations in our classroom . The conditions were changed for each slice. The conditions we changed were: light; dark; dry; damp and wet. We left them for a week in each place. The most mould grew in the dark and wet location. The least mould grew in the bright and dry place. We learned that bright and dry conditions are best for storing bread. </a:t>
            </a:r>
            <a:endParaRPr lang="en-IE" sz="2000" dirty="0">
              <a:solidFill>
                <a:schemeClr val="tx1"/>
              </a:solidFill>
            </a:endParaRPr>
          </a:p>
        </p:txBody>
      </p:sp>
    </p:spTree>
    <p:extLst>
      <p:ext uri="{BB962C8B-B14F-4D97-AF65-F5344CB8AC3E}">
        <p14:creationId xmlns:p14="http://schemas.microsoft.com/office/powerpoint/2010/main" val="3047054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2" cstate="print"/>
          <a:srcRect/>
          <a:stretch>
            <a:fillRect/>
          </a:stretch>
        </p:blipFill>
        <p:spPr bwMode="auto">
          <a:xfrm rot="5616953">
            <a:off x="426844" y="2322604"/>
            <a:ext cx="4074687" cy="3043439"/>
          </a:xfrm>
          <a:prstGeom prst="rect">
            <a:avLst/>
          </a:prstGeom>
          <a:noFill/>
          <a:ln w="9525">
            <a:noFill/>
            <a:miter lim="800000"/>
            <a:headEnd/>
            <a:tailEnd/>
          </a:ln>
          <a:effectLst/>
        </p:spPr>
      </p:pic>
      <p:pic>
        <p:nvPicPr>
          <p:cNvPr id="1027" name="Picture 3"/>
          <p:cNvPicPr>
            <a:picLocks noGrp="1" noChangeAspect="1" noChangeArrowheads="1"/>
          </p:cNvPicPr>
          <p:nvPr>
            <p:ph sz="half" idx="2"/>
          </p:nvPr>
        </p:nvPicPr>
        <p:blipFill>
          <a:blip r:embed="rId3" cstate="print"/>
          <a:stretch>
            <a:fillRect/>
          </a:stretch>
        </p:blipFill>
        <p:spPr bwMode="auto">
          <a:xfrm rot="3484249">
            <a:off x="4648200" y="2235876"/>
            <a:ext cx="4038600" cy="3016486"/>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IE" dirty="0" smtClean="0"/>
              <a:t>Designing and Making Boats </a:t>
            </a:r>
            <a:br>
              <a:rPr lang="en-IE" dirty="0" smtClean="0"/>
            </a:br>
            <a:r>
              <a:rPr lang="en-IE" dirty="0" smtClean="0"/>
              <a:t>(Rang 1+2)</a:t>
            </a:r>
            <a:endParaRPr lang="en-IE" dirty="0"/>
          </a:p>
        </p:txBody>
      </p:sp>
    </p:spTree>
    <p:extLst>
      <p:ext uri="{BB962C8B-B14F-4D97-AF65-F5344CB8AC3E}">
        <p14:creationId xmlns:p14="http://schemas.microsoft.com/office/powerpoint/2010/main" val="2300205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rot="5237697">
            <a:off x="1997444" y="1480535"/>
            <a:ext cx="5003337" cy="3737060"/>
          </a:xfrm>
          <a:prstGeom prst="rect">
            <a:avLst/>
          </a:prstGeom>
          <a:noFill/>
          <a:ln w="9525">
            <a:noFill/>
            <a:miter lim="800000"/>
            <a:headEnd/>
            <a:tailEnd/>
          </a:ln>
          <a:effectLst/>
        </p:spPr>
      </p:pic>
    </p:spTree>
    <p:extLst>
      <p:ext uri="{BB962C8B-B14F-4D97-AF65-F5344CB8AC3E}">
        <p14:creationId xmlns:p14="http://schemas.microsoft.com/office/powerpoint/2010/main" val="3348457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Waterproof experiments - Infants</a:t>
            </a:r>
            <a:endParaRPr lang="en-IE" dirty="0"/>
          </a:p>
        </p:txBody>
      </p:sp>
      <p:sp>
        <p:nvSpPr>
          <p:cNvPr id="3" name="Text Placeholder 2"/>
          <p:cNvSpPr>
            <a:spLocks noGrp="1"/>
          </p:cNvSpPr>
          <p:nvPr>
            <p:ph type="body" idx="1"/>
          </p:nvPr>
        </p:nvSpPr>
        <p:spPr>
          <a:xfrm>
            <a:off x="457200" y="1219200"/>
            <a:ext cx="4040188" cy="955675"/>
          </a:xfrm>
        </p:spPr>
        <p:txBody>
          <a:bodyPr>
            <a:noAutofit/>
          </a:bodyPr>
          <a:lstStyle/>
          <a:p>
            <a:r>
              <a:rPr lang="en-IE" sz="1500" dirty="0" smtClean="0"/>
              <a:t>Experiment:  Exploring what substances are waterproof or not</a:t>
            </a:r>
          </a:p>
          <a:p>
            <a:r>
              <a:rPr lang="en-IE" sz="1500" dirty="0" smtClean="0"/>
              <a:t>Materials tested: rubber gloves, plastic, newspaper, tin foil and cloth</a:t>
            </a:r>
            <a:endParaRPr lang="en-IE" sz="1500" dirty="0"/>
          </a:p>
        </p:txBody>
      </p:sp>
      <p:sp>
        <p:nvSpPr>
          <p:cNvPr id="5" name="Text Placeholder 4"/>
          <p:cNvSpPr>
            <a:spLocks noGrp="1"/>
          </p:cNvSpPr>
          <p:nvPr>
            <p:ph type="body" sz="half" idx="3"/>
          </p:nvPr>
        </p:nvSpPr>
        <p:spPr>
          <a:xfrm>
            <a:off x="4645025" y="1143000"/>
            <a:ext cx="4041775" cy="990600"/>
          </a:xfrm>
        </p:spPr>
        <p:txBody>
          <a:bodyPr>
            <a:normAutofit fontScale="47500" lnSpcReduction="20000"/>
          </a:bodyPr>
          <a:lstStyle/>
          <a:p>
            <a:r>
              <a:rPr lang="en-IE" dirty="0" smtClean="0"/>
              <a:t>We firstly predicted what materials would be waterproof or not, and then we investigated...</a:t>
            </a:r>
          </a:p>
          <a:p>
            <a:r>
              <a:rPr lang="en-IE" dirty="0" smtClean="0"/>
              <a:t>Results:  The children discovered that the rubber gloves, plastic and tin foil were waterproof, while the newspaper and cloth soaked up the water.</a:t>
            </a:r>
            <a:endParaRPr lang="en-IE" dirty="0"/>
          </a:p>
        </p:txBody>
      </p:sp>
      <p:pic>
        <p:nvPicPr>
          <p:cNvPr id="9" name="Content Placeholder 8" descr="IMG_0409.JPG"/>
          <p:cNvPicPr>
            <a:picLocks noGrp="1" noChangeAspect="1"/>
          </p:cNvPicPr>
          <p:nvPr>
            <p:ph sz="quarter" idx="2"/>
          </p:nvPr>
        </p:nvPicPr>
        <p:blipFill>
          <a:blip r:embed="rId2" cstate="print"/>
          <a:stretch>
            <a:fillRect/>
          </a:stretch>
        </p:blipFill>
        <p:spPr>
          <a:xfrm>
            <a:off x="457200" y="2743200"/>
            <a:ext cx="4039985" cy="3017520"/>
          </a:xfrm>
        </p:spPr>
      </p:pic>
      <p:pic>
        <p:nvPicPr>
          <p:cNvPr id="12" name="Content Placeholder 11" descr="IMG_0406.JPG"/>
          <p:cNvPicPr>
            <a:picLocks noGrp="1" noChangeAspect="1"/>
          </p:cNvPicPr>
          <p:nvPr>
            <p:ph sz="quarter" idx="4"/>
          </p:nvPr>
        </p:nvPicPr>
        <p:blipFill>
          <a:blip r:embed="rId3" cstate="print"/>
          <a:stretch>
            <a:fillRect/>
          </a:stretch>
        </p:blipFill>
        <p:spPr>
          <a:xfrm>
            <a:off x="5181600" y="2286000"/>
            <a:ext cx="2942851" cy="3941763"/>
          </a:xfrm>
        </p:spPr>
      </p:pic>
    </p:spTree>
    <p:extLst>
      <p:ext uri="{BB962C8B-B14F-4D97-AF65-F5344CB8AC3E}">
        <p14:creationId xmlns:p14="http://schemas.microsoft.com/office/powerpoint/2010/main" val="1952304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Investigating Bugs with Drs. Simon and Alison Harrison</a:t>
            </a:r>
            <a:endParaRPr lang="en-IE" dirty="0"/>
          </a:p>
        </p:txBody>
      </p:sp>
      <p:sp>
        <p:nvSpPr>
          <p:cNvPr id="3" name="Text Placeholder 2"/>
          <p:cNvSpPr>
            <a:spLocks noGrp="1"/>
          </p:cNvSpPr>
          <p:nvPr>
            <p:ph type="body" idx="1"/>
          </p:nvPr>
        </p:nvSpPr>
        <p:spPr/>
        <p:txBody>
          <a:bodyPr>
            <a:normAutofit/>
          </a:bodyPr>
          <a:lstStyle/>
          <a:p>
            <a:r>
              <a:rPr lang="en-IE" sz="1200" dirty="0" smtClean="0"/>
              <a:t>A wide variety of bugs were collected from our immediate environment.  The children </a:t>
            </a:r>
            <a:endParaRPr lang="en-IE" sz="1200" dirty="0"/>
          </a:p>
        </p:txBody>
      </p:sp>
      <p:sp>
        <p:nvSpPr>
          <p:cNvPr id="5" name="Text Placeholder 4"/>
          <p:cNvSpPr>
            <a:spLocks noGrp="1"/>
          </p:cNvSpPr>
          <p:nvPr>
            <p:ph type="body" sz="half" idx="3"/>
          </p:nvPr>
        </p:nvSpPr>
        <p:spPr/>
        <p:txBody>
          <a:bodyPr/>
          <a:lstStyle/>
          <a:p>
            <a:endParaRPr lang="en-IE"/>
          </a:p>
        </p:txBody>
      </p:sp>
      <p:pic>
        <p:nvPicPr>
          <p:cNvPr id="7" name="Content Placeholder 6" descr="IMG_0403.JPG"/>
          <p:cNvPicPr>
            <a:picLocks noGrp="1" noChangeAspect="1"/>
          </p:cNvPicPr>
          <p:nvPr>
            <p:ph sz="quarter" idx="2"/>
          </p:nvPr>
        </p:nvPicPr>
        <p:blipFill>
          <a:blip r:embed="rId2" cstate="print"/>
          <a:stretch>
            <a:fillRect/>
          </a:stretch>
        </p:blipFill>
        <p:spPr>
          <a:xfrm>
            <a:off x="457301" y="1906746"/>
            <a:ext cx="4039985" cy="3017520"/>
          </a:xfrm>
        </p:spPr>
      </p:pic>
      <p:pic>
        <p:nvPicPr>
          <p:cNvPr id="8" name="Content Placeholder 7" descr="IMG_0408.JPG"/>
          <p:cNvPicPr>
            <a:picLocks noGrp="1" noChangeAspect="1"/>
          </p:cNvPicPr>
          <p:nvPr>
            <p:ph sz="quarter" idx="4"/>
          </p:nvPr>
        </p:nvPicPr>
        <p:blipFill>
          <a:blip r:embed="rId3" cstate="print"/>
          <a:stretch>
            <a:fillRect/>
          </a:stretch>
        </p:blipFill>
        <p:spPr>
          <a:xfrm>
            <a:off x="5194487" y="1444625"/>
            <a:ext cx="2942851" cy="3941763"/>
          </a:xfrm>
        </p:spPr>
      </p:pic>
    </p:spTree>
    <p:extLst>
      <p:ext uri="{BB962C8B-B14F-4D97-AF65-F5344CB8AC3E}">
        <p14:creationId xmlns:p14="http://schemas.microsoft.com/office/powerpoint/2010/main" val="1950855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We used a key to identify what species we could see.</a:t>
            </a:r>
            <a:endParaRPr lang="en-IE" dirty="0"/>
          </a:p>
        </p:txBody>
      </p:sp>
      <p:sp>
        <p:nvSpPr>
          <p:cNvPr id="3" name="Text Placeholder 2"/>
          <p:cNvSpPr>
            <a:spLocks noGrp="1"/>
          </p:cNvSpPr>
          <p:nvPr>
            <p:ph type="body" idx="1"/>
          </p:nvPr>
        </p:nvSpPr>
        <p:spPr/>
        <p:txBody>
          <a:bodyPr/>
          <a:lstStyle/>
          <a:p>
            <a:r>
              <a:rPr lang="en-IE" dirty="0" err="1" smtClean="0"/>
              <a:t>Muireann</a:t>
            </a:r>
            <a:r>
              <a:rPr lang="en-IE" dirty="0" smtClean="0"/>
              <a:t> waits her turn!</a:t>
            </a:r>
            <a:endParaRPr lang="en-IE" dirty="0"/>
          </a:p>
        </p:txBody>
      </p:sp>
      <p:sp>
        <p:nvSpPr>
          <p:cNvPr id="5" name="Text Placeholder 4"/>
          <p:cNvSpPr>
            <a:spLocks noGrp="1"/>
          </p:cNvSpPr>
          <p:nvPr>
            <p:ph type="body" sz="half" idx="3"/>
          </p:nvPr>
        </p:nvSpPr>
        <p:spPr/>
        <p:txBody>
          <a:bodyPr/>
          <a:lstStyle/>
          <a:p>
            <a:r>
              <a:rPr lang="en-IE" dirty="0" smtClean="0"/>
              <a:t>Exciting discoveries!</a:t>
            </a:r>
            <a:endParaRPr lang="en-IE" dirty="0"/>
          </a:p>
        </p:txBody>
      </p:sp>
      <p:pic>
        <p:nvPicPr>
          <p:cNvPr id="7" name="Content Placeholder 6" descr="IMG_0419.JPG"/>
          <p:cNvPicPr>
            <a:picLocks noGrp="1" noChangeAspect="1"/>
          </p:cNvPicPr>
          <p:nvPr>
            <p:ph sz="quarter" idx="2"/>
          </p:nvPr>
        </p:nvPicPr>
        <p:blipFill>
          <a:blip r:embed="rId2" cstate="print"/>
          <a:stretch>
            <a:fillRect/>
          </a:stretch>
        </p:blipFill>
        <p:spPr>
          <a:xfrm>
            <a:off x="1005868" y="1444625"/>
            <a:ext cx="2942851" cy="3941763"/>
          </a:xfrm>
        </p:spPr>
      </p:pic>
      <p:pic>
        <p:nvPicPr>
          <p:cNvPr id="9" name="Content Placeholder 8" descr="IMG_0425.JPG"/>
          <p:cNvPicPr>
            <a:picLocks noGrp="1" noChangeAspect="1"/>
          </p:cNvPicPr>
          <p:nvPr>
            <p:ph sz="quarter" idx="4"/>
          </p:nvPr>
        </p:nvPicPr>
        <p:blipFill>
          <a:blip r:embed="rId3" cstate="print"/>
          <a:stretch>
            <a:fillRect/>
          </a:stretch>
        </p:blipFill>
        <p:spPr>
          <a:xfrm rot="5400000">
            <a:off x="4645920" y="1906746"/>
            <a:ext cx="4039985" cy="3017520"/>
          </a:xfrm>
        </p:spPr>
      </p:pic>
    </p:spTree>
    <p:extLst>
      <p:ext uri="{BB962C8B-B14F-4D97-AF65-F5344CB8AC3E}">
        <p14:creationId xmlns:p14="http://schemas.microsoft.com/office/powerpoint/2010/main" val="3780695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IE"/>
          </a:p>
        </p:txBody>
      </p:sp>
      <p:sp>
        <p:nvSpPr>
          <p:cNvPr id="5" name="Text Placeholder 4"/>
          <p:cNvSpPr>
            <a:spLocks noGrp="1"/>
          </p:cNvSpPr>
          <p:nvPr>
            <p:ph type="body" sz="half" idx="3"/>
          </p:nvPr>
        </p:nvSpPr>
        <p:spPr/>
        <p:txBody>
          <a:bodyPr/>
          <a:lstStyle/>
          <a:p>
            <a:endParaRPr lang="en-IE"/>
          </a:p>
        </p:txBody>
      </p:sp>
      <p:pic>
        <p:nvPicPr>
          <p:cNvPr id="7" name="Content Placeholder 6" descr="IMG_0456.JPG"/>
          <p:cNvPicPr>
            <a:picLocks noGrp="1" noChangeAspect="1"/>
          </p:cNvPicPr>
          <p:nvPr>
            <p:ph sz="quarter" idx="2"/>
          </p:nvPr>
        </p:nvPicPr>
        <p:blipFill>
          <a:blip r:embed="rId2" cstate="print"/>
          <a:stretch>
            <a:fillRect/>
          </a:stretch>
        </p:blipFill>
        <p:spPr>
          <a:xfrm>
            <a:off x="457301" y="1906746"/>
            <a:ext cx="4039985" cy="3017520"/>
          </a:xfrm>
        </p:spPr>
      </p:pic>
      <p:pic>
        <p:nvPicPr>
          <p:cNvPr id="10" name="Content Placeholder 9" descr="IMG_0449.JPG"/>
          <p:cNvPicPr>
            <a:picLocks noGrp="1" noChangeAspect="1"/>
          </p:cNvPicPr>
          <p:nvPr>
            <p:ph sz="quarter" idx="4"/>
          </p:nvPr>
        </p:nvPicPr>
        <p:blipFill>
          <a:blip r:embed="rId3" cstate="print"/>
          <a:stretch>
            <a:fillRect/>
          </a:stretch>
        </p:blipFill>
        <p:spPr>
          <a:xfrm>
            <a:off x="4645920" y="1906746"/>
            <a:ext cx="4039985" cy="3017520"/>
          </a:xfrm>
        </p:spPr>
      </p:pic>
    </p:spTree>
    <p:extLst>
      <p:ext uri="{BB962C8B-B14F-4D97-AF65-F5344CB8AC3E}">
        <p14:creationId xmlns:p14="http://schemas.microsoft.com/office/powerpoint/2010/main" val="917926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lnSpcReduction="10000"/>
          </a:bodyPr>
          <a:lstStyle/>
          <a:p>
            <a:r>
              <a:rPr lang="en-IE" dirty="0" smtClean="0"/>
              <a:t>Rachel and Sophie are not so sure!</a:t>
            </a:r>
            <a:endParaRPr lang="en-IE" dirty="0"/>
          </a:p>
        </p:txBody>
      </p:sp>
      <p:sp>
        <p:nvSpPr>
          <p:cNvPr id="5" name="Text Placeholder 4"/>
          <p:cNvSpPr>
            <a:spLocks noGrp="1"/>
          </p:cNvSpPr>
          <p:nvPr>
            <p:ph type="body" sz="half" idx="3"/>
          </p:nvPr>
        </p:nvSpPr>
        <p:spPr/>
        <p:txBody>
          <a:bodyPr>
            <a:normAutofit lnSpcReduction="10000"/>
          </a:bodyPr>
          <a:lstStyle/>
          <a:p>
            <a:r>
              <a:rPr lang="en-IE" dirty="0" smtClean="0"/>
              <a:t>Alison explains to </a:t>
            </a:r>
            <a:r>
              <a:rPr lang="en-IE" dirty="0" err="1" smtClean="0"/>
              <a:t>Dallum</a:t>
            </a:r>
            <a:r>
              <a:rPr lang="en-IE" dirty="0" smtClean="0"/>
              <a:t>, </a:t>
            </a:r>
            <a:r>
              <a:rPr lang="en-IE" dirty="0" err="1" smtClean="0"/>
              <a:t>Kacey</a:t>
            </a:r>
            <a:r>
              <a:rPr lang="en-IE" dirty="0" smtClean="0"/>
              <a:t> and </a:t>
            </a:r>
            <a:r>
              <a:rPr lang="en-IE" dirty="0" err="1" smtClean="0"/>
              <a:t>Áine</a:t>
            </a:r>
            <a:endParaRPr lang="en-IE" dirty="0"/>
          </a:p>
        </p:txBody>
      </p:sp>
      <p:pic>
        <p:nvPicPr>
          <p:cNvPr id="7" name="Content Placeholder 6" descr="IMG_0461.JPG"/>
          <p:cNvPicPr>
            <a:picLocks noGrp="1" noChangeAspect="1"/>
          </p:cNvPicPr>
          <p:nvPr>
            <p:ph sz="quarter" idx="2"/>
          </p:nvPr>
        </p:nvPicPr>
        <p:blipFill>
          <a:blip r:embed="rId2" cstate="print"/>
          <a:stretch>
            <a:fillRect/>
          </a:stretch>
        </p:blipFill>
        <p:spPr>
          <a:xfrm>
            <a:off x="457301" y="1906746"/>
            <a:ext cx="4039985" cy="3017520"/>
          </a:xfrm>
        </p:spPr>
      </p:pic>
      <p:pic>
        <p:nvPicPr>
          <p:cNvPr id="10" name="Content Placeholder 9" descr="IMG_0405.JPG"/>
          <p:cNvPicPr>
            <a:picLocks noGrp="1" noChangeAspect="1"/>
          </p:cNvPicPr>
          <p:nvPr>
            <p:ph sz="quarter" idx="4"/>
          </p:nvPr>
        </p:nvPicPr>
        <p:blipFill>
          <a:blip r:embed="rId3" cstate="print"/>
          <a:stretch>
            <a:fillRect/>
          </a:stretch>
        </p:blipFill>
        <p:spPr>
          <a:xfrm>
            <a:off x="5194487" y="1444625"/>
            <a:ext cx="2942851" cy="3941763"/>
          </a:xfrm>
        </p:spPr>
      </p:pic>
    </p:spTree>
    <p:extLst>
      <p:ext uri="{BB962C8B-B14F-4D97-AF65-F5344CB8AC3E}">
        <p14:creationId xmlns:p14="http://schemas.microsoft.com/office/powerpoint/2010/main" val="4136640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09600"/>
            <a:ext cx="7772400" cy="1470025"/>
          </a:xfrm>
        </p:spPr>
        <p:txBody>
          <a:bodyPr>
            <a:normAutofit fontScale="90000"/>
          </a:bodyPr>
          <a:lstStyle/>
          <a:p>
            <a:r>
              <a:rPr lang="en-IE" dirty="0" smtClean="0"/>
              <a:t>Coachford National School</a:t>
            </a:r>
            <a:endParaRPr lang="en-IE" dirty="0"/>
          </a:p>
        </p:txBody>
      </p:sp>
      <p:sp>
        <p:nvSpPr>
          <p:cNvPr id="3" name="Subtitle 2"/>
          <p:cNvSpPr>
            <a:spLocks noGrp="1"/>
          </p:cNvSpPr>
          <p:nvPr>
            <p:ph type="subTitle" idx="1"/>
          </p:nvPr>
        </p:nvSpPr>
        <p:spPr>
          <a:xfrm>
            <a:off x="1447800" y="1905000"/>
            <a:ext cx="6400800" cy="1295400"/>
          </a:xfrm>
        </p:spPr>
        <p:txBody>
          <a:bodyPr/>
          <a:lstStyle/>
          <a:p>
            <a:r>
              <a:rPr lang="en-IE" dirty="0" smtClean="0"/>
              <a:t>Discover Primary Science and Maths</a:t>
            </a:r>
          </a:p>
          <a:p>
            <a:r>
              <a:rPr lang="en-IE" dirty="0" smtClean="0"/>
              <a:t>Log of Evidence 2016/2017</a:t>
            </a:r>
            <a:endParaRPr lang="en-IE" dirty="0"/>
          </a:p>
        </p:txBody>
      </p:sp>
      <p:pic>
        <p:nvPicPr>
          <p:cNvPr id="3074" name="Picture 2"/>
          <p:cNvPicPr>
            <a:picLocks noChangeAspect="1" noChangeArrowheads="1"/>
          </p:cNvPicPr>
          <p:nvPr/>
        </p:nvPicPr>
        <p:blipFill>
          <a:blip r:embed="rId2" cstate="print"/>
          <a:srcRect l="-902" b="4532"/>
          <a:stretch>
            <a:fillRect/>
          </a:stretch>
        </p:blipFill>
        <p:spPr bwMode="auto">
          <a:xfrm rot="4698879">
            <a:off x="5494839" y="3175765"/>
            <a:ext cx="3040543" cy="2648896"/>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rot="5956986">
            <a:off x="970710" y="2996794"/>
            <a:ext cx="3441646" cy="3193310"/>
          </a:xfrm>
          <a:prstGeom prst="rect">
            <a:avLst/>
          </a:prstGeom>
          <a:noFill/>
          <a:ln w="9525">
            <a:noFill/>
            <a:miter lim="800000"/>
            <a:headEnd/>
            <a:tailEnd/>
          </a:ln>
          <a:effectLst/>
        </p:spPr>
      </p:pic>
    </p:spTree>
    <p:extLst>
      <p:ext uri="{BB962C8B-B14F-4D97-AF65-F5344CB8AC3E}">
        <p14:creationId xmlns:p14="http://schemas.microsoft.com/office/powerpoint/2010/main" val="2843522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IMG_0476.JPG"/>
          <p:cNvPicPr>
            <a:picLocks noGrp="1" noChangeAspect="1"/>
          </p:cNvPicPr>
          <p:nvPr>
            <p:ph sz="half" idx="1"/>
          </p:nvPr>
        </p:nvPicPr>
        <p:blipFill>
          <a:blip r:embed="rId2" cstate="print"/>
          <a:stretch>
            <a:fillRect/>
          </a:stretch>
        </p:blipFill>
        <p:spPr>
          <a:xfrm>
            <a:off x="787056" y="1481138"/>
            <a:ext cx="3378887" cy="4525962"/>
          </a:xfrm>
        </p:spPr>
      </p:pic>
      <p:pic>
        <p:nvPicPr>
          <p:cNvPr id="7" name="Content Placeholder 6" descr="IMG_0447.JPG"/>
          <p:cNvPicPr>
            <a:picLocks noGrp="1" noChangeAspect="1"/>
          </p:cNvPicPr>
          <p:nvPr>
            <p:ph sz="half" idx="2"/>
          </p:nvPr>
        </p:nvPicPr>
        <p:blipFill>
          <a:blip r:embed="rId3" cstate="print"/>
          <a:stretch>
            <a:fillRect/>
          </a:stretch>
        </p:blipFill>
        <p:spPr>
          <a:xfrm rot="5400000">
            <a:off x="4594343" y="2416058"/>
            <a:ext cx="4038600" cy="3016485"/>
          </a:xfrm>
        </p:spPr>
      </p:pic>
      <p:sp>
        <p:nvSpPr>
          <p:cNvPr id="4" name="Title 3"/>
          <p:cNvSpPr>
            <a:spLocks noGrp="1"/>
          </p:cNvSpPr>
          <p:nvPr>
            <p:ph type="title"/>
          </p:nvPr>
        </p:nvSpPr>
        <p:spPr/>
        <p:txBody>
          <a:bodyPr>
            <a:normAutofit fontScale="90000"/>
          </a:bodyPr>
          <a:lstStyle/>
          <a:p>
            <a:r>
              <a:rPr lang="en-IE" dirty="0" smtClean="0"/>
              <a:t>Simon brought his pet snake, Bertha!</a:t>
            </a:r>
            <a:endParaRPr lang="en-IE" dirty="0"/>
          </a:p>
        </p:txBody>
      </p:sp>
    </p:spTree>
    <p:extLst>
      <p:ext uri="{BB962C8B-B14F-4D97-AF65-F5344CB8AC3E}">
        <p14:creationId xmlns:p14="http://schemas.microsoft.com/office/powerpoint/2010/main" val="2006497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0"/>
            <a:ext cx="7772400" cy="1981200"/>
          </a:xfrm>
        </p:spPr>
        <p:txBody>
          <a:bodyPr>
            <a:normAutofit fontScale="90000"/>
          </a:bodyPr>
          <a:lstStyle/>
          <a:p>
            <a:r>
              <a:rPr lang="en-IE" dirty="0" smtClean="0"/>
              <a:t>Technology</a:t>
            </a:r>
            <a:br>
              <a:rPr lang="en-IE" dirty="0" smtClean="0"/>
            </a:br>
            <a:r>
              <a:rPr lang="en-IE" dirty="0" smtClean="0"/>
              <a:t>1.Programming with VEX Robotics</a:t>
            </a:r>
            <a:br>
              <a:rPr lang="en-IE" dirty="0" smtClean="0"/>
            </a:br>
            <a:r>
              <a:rPr lang="en-IE" dirty="0" smtClean="0"/>
              <a:t>2.Using </a:t>
            </a:r>
            <a:r>
              <a:rPr lang="en-IE" dirty="0" err="1" smtClean="0"/>
              <a:t>powerpoint</a:t>
            </a:r>
            <a:r>
              <a:rPr lang="en-IE" dirty="0" smtClean="0"/>
              <a:t/>
            </a:r>
            <a:br>
              <a:rPr lang="en-IE" dirty="0" smtClean="0"/>
            </a:br>
            <a:r>
              <a:rPr lang="en-IE" dirty="0" smtClean="0"/>
              <a:t/>
            </a:r>
            <a:br>
              <a:rPr lang="en-IE" dirty="0" smtClean="0"/>
            </a:br>
            <a:endParaRPr lang="en-IE" dirty="0"/>
          </a:p>
        </p:txBody>
      </p:sp>
      <p:sp>
        <p:nvSpPr>
          <p:cNvPr id="3" name="Text Placeholder 2"/>
          <p:cNvSpPr>
            <a:spLocks noGrp="1"/>
          </p:cNvSpPr>
          <p:nvPr>
            <p:ph type="body" idx="1"/>
          </p:nvPr>
        </p:nvSpPr>
        <p:spPr>
          <a:xfrm>
            <a:off x="685800" y="1905000"/>
            <a:ext cx="7772400" cy="1500187"/>
          </a:xfrm>
        </p:spPr>
        <p:txBody>
          <a:bodyPr/>
          <a:lstStyle/>
          <a:p>
            <a:r>
              <a:rPr lang="en-IE" dirty="0" smtClean="0"/>
              <a:t>Step 2</a:t>
            </a:r>
            <a:endParaRPr lang="en-IE" dirty="0"/>
          </a:p>
        </p:txBody>
      </p:sp>
    </p:spTree>
    <p:extLst>
      <p:ext uri="{BB962C8B-B14F-4D97-AF65-F5344CB8AC3E}">
        <p14:creationId xmlns:p14="http://schemas.microsoft.com/office/powerpoint/2010/main" val="448775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IMG_0663.JPG"/>
          <p:cNvPicPr>
            <a:picLocks noGrp="1" noChangeAspect="1"/>
          </p:cNvPicPr>
          <p:nvPr>
            <p:ph sz="half" idx="1"/>
          </p:nvPr>
        </p:nvPicPr>
        <p:blipFill>
          <a:blip r:embed="rId2" cstate="print"/>
          <a:stretch>
            <a:fillRect/>
          </a:stretch>
        </p:blipFill>
        <p:spPr>
          <a:xfrm rot="4919058">
            <a:off x="457200" y="2235876"/>
            <a:ext cx="4038600" cy="3016486"/>
          </a:xfrm>
        </p:spPr>
      </p:pic>
      <p:pic>
        <p:nvPicPr>
          <p:cNvPr id="8" name="Content Placeholder 7" descr="IMG_1733.JPG"/>
          <p:cNvPicPr>
            <a:picLocks noGrp="1" noChangeAspect="1"/>
          </p:cNvPicPr>
          <p:nvPr>
            <p:ph sz="half" idx="2"/>
          </p:nvPr>
        </p:nvPicPr>
        <p:blipFill>
          <a:blip r:embed="rId3" cstate="print"/>
          <a:stretch>
            <a:fillRect/>
          </a:stretch>
        </p:blipFill>
        <p:spPr>
          <a:xfrm>
            <a:off x="4648200" y="2229644"/>
            <a:ext cx="4038600" cy="3028950"/>
          </a:xfrm>
        </p:spPr>
      </p:pic>
      <p:sp>
        <p:nvSpPr>
          <p:cNvPr id="2" name="Title 1"/>
          <p:cNvSpPr>
            <a:spLocks noGrp="1"/>
          </p:cNvSpPr>
          <p:nvPr>
            <p:ph type="title"/>
          </p:nvPr>
        </p:nvSpPr>
        <p:spPr/>
        <p:txBody>
          <a:bodyPr>
            <a:normAutofit fontScale="90000"/>
          </a:bodyPr>
          <a:lstStyle/>
          <a:p>
            <a:r>
              <a:rPr lang="en-IE" sz="1800" b="1" dirty="0" smtClean="0"/>
              <a:t>VEX Robotics at Coachford NS</a:t>
            </a:r>
            <a:r>
              <a:rPr lang="en-IE" sz="1800" dirty="0" smtClean="0"/>
              <a:t/>
            </a:r>
            <a:br>
              <a:rPr lang="en-IE" sz="1800" dirty="0" smtClean="0"/>
            </a:br>
            <a:r>
              <a:rPr lang="en-IE" sz="1800" dirty="0" smtClean="0"/>
              <a:t>We were involved in the Vex Robotics Programme again this year. Through the programme we experienced engineering, building and programming. </a:t>
            </a:r>
            <a:endParaRPr lang="en-IE" sz="1800" dirty="0"/>
          </a:p>
        </p:txBody>
      </p:sp>
    </p:spTree>
    <p:extLst>
      <p:ext uri="{BB962C8B-B14F-4D97-AF65-F5344CB8AC3E}">
        <p14:creationId xmlns:p14="http://schemas.microsoft.com/office/powerpoint/2010/main" val="2589140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G_coding.JPG"/>
          <p:cNvPicPr>
            <a:picLocks noGrp="1" noChangeAspect="1"/>
          </p:cNvPicPr>
          <p:nvPr>
            <p:ph sz="half" idx="1"/>
          </p:nvPr>
        </p:nvPicPr>
        <p:blipFill>
          <a:blip r:embed="rId2" cstate="print"/>
          <a:stretch>
            <a:fillRect/>
          </a:stretch>
        </p:blipFill>
        <p:spPr>
          <a:xfrm>
            <a:off x="457200" y="2235876"/>
            <a:ext cx="4038600" cy="3016486"/>
          </a:xfrm>
        </p:spPr>
      </p:pic>
      <p:sp>
        <p:nvSpPr>
          <p:cNvPr id="4" name="Content Placeholder 3"/>
          <p:cNvSpPr>
            <a:spLocks noGrp="1"/>
          </p:cNvSpPr>
          <p:nvPr>
            <p:ph sz="half" idx="2"/>
          </p:nvPr>
        </p:nvSpPr>
        <p:spPr/>
        <p:txBody>
          <a:bodyPr>
            <a:normAutofit fontScale="85000" lnSpcReduction="20000"/>
          </a:bodyPr>
          <a:lstStyle/>
          <a:p>
            <a:pPr>
              <a:buNone/>
            </a:pPr>
            <a:r>
              <a:rPr lang="en-IE" dirty="0" smtClean="0"/>
              <a:t>We used Robot  C  and </a:t>
            </a:r>
            <a:r>
              <a:rPr lang="en-IE" dirty="0" err="1" smtClean="0"/>
              <a:t>Modkit</a:t>
            </a:r>
            <a:r>
              <a:rPr lang="en-IE" dirty="0" smtClean="0"/>
              <a:t> software to devise the programme for running the Robot. This software allowed us to use simple Co-ordinate language, rotations and degrees. We also made use of time for the commands we devised.  We also used the Robot Virtual Worlds to practice programming without and arena. </a:t>
            </a:r>
            <a:endParaRPr lang="en-IE" dirty="0"/>
          </a:p>
        </p:txBody>
      </p:sp>
      <p:sp>
        <p:nvSpPr>
          <p:cNvPr id="2" name="Title 1"/>
          <p:cNvSpPr>
            <a:spLocks noGrp="1"/>
          </p:cNvSpPr>
          <p:nvPr>
            <p:ph type="title"/>
          </p:nvPr>
        </p:nvSpPr>
        <p:spPr/>
        <p:txBody>
          <a:bodyPr/>
          <a:lstStyle/>
          <a:p>
            <a:r>
              <a:rPr lang="en-IE" dirty="0" smtClean="0"/>
              <a:t>Programming </a:t>
            </a:r>
            <a:endParaRPr lang="en-IE" dirty="0"/>
          </a:p>
        </p:txBody>
      </p:sp>
    </p:spTree>
    <p:extLst>
      <p:ext uri="{BB962C8B-B14F-4D97-AF65-F5344CB8AC3E}">
        <p14:creationId xmlns:p14="http://schemas.microsoft.com/office/powerpoint/2010/main" val="3939970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G_1731.JPG"/>
          <p:cNvPicPr>
            <a:picLocks noGrp="1" noChangeAspect="1"/>
          </p:cNvPicPr>
          <p:nvPr>
            <p:ph sz="half" idx="1"/>
          </p:nvPr>
        </p:nvPicPr>
        <p:blipFill>
          <a:blip r:embed="rId2" cstate="print"/>
          <a:stretch>
            <a:fillRect/>
          </a:stretch>
        </p:blipFill>
        <p:spPr>
          <a:xfrm>
            <a:off x="457200" y="2229644"/>
            <a:ext cx="4038600" cy="3028950"/>
          </a:xfrm>
        </p:spPr>
      </p:pic>
      <p:sp>
        <p:nvSpPr>
          <p:cNvPr id="4" name="Content Placeholder 3"/>
          <p:cNvSpPr>
            <a:spLocks noGrp="1"/>
          </p:cNvSpPr>
          <p:nvPr>
            <p:ph sz="half" idx="2"/>
          </p:nvPr>
        </p:nvSpPr>
        <p:spPr/>
        <p:txBody>
          <a:bodyPr/>
          <a:lstStyle/>
          <a:p>
            <a:pPr>
              <a:buNone/>
            </a:pPr>
            <a:r>
              <a:rPr lang="en-IE" dirty="0" smtClean="0"/>
              <a:t>We participated in the Vex robotics competition in Cork Institute of Technology in January 2017.  We did very well and improved on some of our scores from last year.</a:t>
            </a:r>
            <a:endParaRPr lang="en-IE" dirty="0"/>
          </a:p>
        </p:txBody>
      </p:sp>
    </p:spTree>
    <p:extLst>
      <p:ext uri="{BB962C8B-B14F-4D97-AF65-F5344CB8AC3E}">
        <p14:creationId xmlns:p14="http://schemas.microsoft.com/office/powerpoint/2010/main" val="3152325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85800" y="2667000"/>
          <a:ext cx="8229600" cy="22250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lnSpc>
                          <a:spcPct val="115000"/>
                        </a:lnSpc>
                        <a:spcAft>
                          <a:spcPts val="0"/>
                        </a:spcAft>
                      </a:pPr>
                      <a:r>
                        <a:rPr lang="en-IE" sz="1100" b="1" dirty="0">
                          <a:latin typeface="Calibri"/>
                          <a:ea typeface="Calibri"/>
                          <a:cs typeface="Times New Roman"/>
                        </a:rPr>
                        <a:t>Term 1</a:t>
                      </a:r>
                      <a:endParaRPr lang="en-IE" sz="1100" dirty="0">
                        <a:latin typeface="Calibri"/>
                        <a:ea typeface="Calibri"/>
                        <a:cs typeface="Times New Roman"/>
                      </a:endParaRPr>
                    </a:p>
                  </a:txBody>
                  <a:tcPr marL="68580" marR="68580" marT="0" marB="0"/>
                </a:tc>
                <a:tc>
                  <a:txBody>
                    <a:bodyPr/>
                    <a:lstStyle/>
                    <a:p>
                      <a:pPr algn="ctr">
                        <a:lnSpc>
                          <a:spcPct val="115000"/>
                        </a:lnSpc>
                        <a:spcAft>
                          <a:spcPts val="0"/>
                        </a:spcAft>
                      </a:pPr>
                      <a:r>
                        <a:rPr lang="en-IE" sz="1100" b="1">
                          <a:latin typeface="Calibri"/>
                          <a:ea typeface="Calibri"/>
                          <a:cs typeface="Times New Roman"/>
                        </a:rPr>
                        <a:t>Term 2</a:t>
                      </a:r>
                      <a:endParaRPr lang="en-IE" sz="1100">
                        <a:latin typeface="Calibri"/>
                        <a:ea typeface="Calibri"/>
                        <a:cs typeface="Times New Roman"/>
                      </a:endParaRPr>
                    </a:p>
                  </a:txBody>
                  <a:tcPr marL="68580" marR="68580" marT="0" marB="0"/>
                </a:tc>
                <a:tc>
                  <a:txBody>
                    <a:bodyPr/>
                    <a:lstStyle/>
                    <a:p>
                      <a:pPr algn="ctr">
                        <a:lnSpc>
                          <a:spcPct val="115000"/>
                        </a:lnSpc>
                        <a:spcAft>
                          <a:spcPts val="0"/>
                        </a:spcAft>
                      </a:pPr>
                      <a:r>
                        <a:rPr lang="en-IE" sz="1100" b="1">
                          <a:latin typeface="Calibri"/>
                          <a:ea typeface="Calibri"/>
                          <a:cs typeface="Times New Roman"/>
                        </a:rPr>
                        <a:t>Term 3</a:t>
                      </a:r>
                      <a:endParaRPr lang="en-IE" sz="1100">
                        <a:latin typeface="Calibri"/>
                        <a:ea typeface="Calibri"/>
                        <a:cs typeface="Times New Roman"/>
                      </a:endParaRPr>
                    </a:p>
                  </a:txBody>
                  <a:tcPr marL="68580" marR="68580" marT="0" marB="0"/>
                </a:tc>
              </a:tr>
              <a:tr h="370840">
                <a:tc gridSpan="3">
                  <a:txBody>
                    <a:bodyPr/>
                    <a:lstStyle/>
                    <a:p>
                      <a:pPr algn="ctr">
                        <a:lnSpc>
                          <a:spcPct val="115000"/>
                        </a:lnSpc>
                        <a:spcAft>
                          <a:spcPts val="0"/>
                        </a:spcAft>
                      </a:pPr>
                      <a:r>
                        <a:rPr lang="en-IE" sz="1100" dirty="0">
                          <a:latin typeface="Calibri"/>
                          <a:ea typeface="Calibri"/>
                          <a:cs typeface="Times New Roman"/>
                        </a:rPr>
                        <a:t>Classroom </a:t>
                      </a:r>
                      <a:r>
                        <a:rPr lang="en-IE" sz="1100" dirty="0" smtClean="0">
                          <a:latin typeface="Calibri"/>
                          <a:ea typeface="Calibri"/>
                          <a:cs typeface="Times New Roman"/>
                        </a:rPr>
                        <a:t>science investigations </a:t>
                      </a:r>
                      <a:r>
                        <a:rPr lang="en-IE" sz="1100" dirty="0">
                          <a:latin typeface="Calibri"/>
                          <a:ea typeface="Calibri"/>
                          <a:cs typeface="Times New Roman"/>
                        </a:rPr>
                        <a:t>in all </a:t>
                      </a:r>
                      <a:r>
                        <a:rPr lang="en-IE" sz="1100" dirty="0" smtClean="0">
                          <a:latin typeface="Calibri"/>
                          <a:ea typeface="Calibri"/>
                          <a:cs typeface="Times New Roman"/>
                        </a:rPr>
                        <a:t>strands take place throughout the year</a:t>
                      </a:r>
                      <a:endParaRPr lang="en-IE" sz="1100" dirty="0">
                        <a:latin typeface="Calibri"/>
                        <a:ea typeface="Calibri"/>
                        <a:cs typeface="Times New Roman"/>
                      </a:endParaRPr>
                    </a:p>
                  </a:txBody>
                  <a:tcPr marL="68580" marR="68580" marT="0" marB="0"/>
                </a:tc>
                <a:tc hMerge="1">
                  <a:txBody>
                    <a:bodyPr/>
                    <a:lstStyle/>
                    <a:p>
                      <a:endParaRPr lang="en-IE"/>
                    </a:p>
                  </a:txBody>
                  <a:tcPr/>
                </a:tc>
                <a:tc hMerge="1">
                  <a:txBody>
                    <a:bodyPr/>
                    <a:lstStyle/>
                    <a:p>
                      <a:endParaRPr lang="en-IE"/>
                    </a:p>
                  </a:txBody>
                  <a:tcPr/>
                </a:tc>
              </a:tr>
              <a:tr h="370840">
                <a:tc rowSpan="2">
                  <a:txBody>
                    <a:bodyPr/>
                    <a:lstStyle/>
                    <a:p>
                      <a:pPr>
                        <a:lnSpc>
                          <a:spcPct val="115000"/>
                        </a:lnSpc>
                        <a:spcAft>
                          <a:spcPts val="0"/>
                        </a:spcAft>
                      </a:pPr>
                      <a:r>
                        <a:rPr lang="en-IE" sz="1100" dirty="0">
                          <a:latin typeface="Calibri"/>
                          <a:ea typeface="Calibri"/>
                          <a:cs typeface="Times New Roman"/>
                        </a:rPr>
                        <a:t>Lismore Science Workshop</a:t>
                      </a:r>
                    </a:p>
                  </a:txBody>
                  <a:tcPr marL="68580" marR="68580" marT="0" marB="0"/>
                </a:tc>
                <a:tc>
                  <a:txBody>
                    <a:bodyPr/>
                    <a:lstStyle/>
                    <a:p>
                      <a:pPr>
                        <a:lnSpc>
                          <a:spcPct val="115000"/>
                        </a:lnSpc>
                        <a:spcAft>
                          <a:spcPts val="0"/>
                        </a:spcAft>
                      </a:pPr>
                      <a:r>
                        <a:rPr lang="en-IE" sz="1100">
                          <a:latin typeface="Calibri"/>
                          <a:ea typeface="Calibri"/>
                          <a:cs typeface="Times New Roman"/>
                        </a:rPr>
                        <a:t>Vex robotics IQ Challenge</a:t>
                      </a:r>
                    </a:p>
                  </a:txBody>
                  <a:tcPr marL="68580" marR="68580" marT="0" marB="0"/>
                </a:tc>
                <a:tc rowSpan="2">
                  <a:txBody>
                    <a:bodyPr/>
                    <a:lstStyle/>
                    <a:p>
                      <a:pPr>
                        <a:lnSpc>
                          <a:spcPct val="115000"/>
                        </a:lnSpc>
                        <a:spcAft>
                          <a:spcPts val="0"/>
                        </a:spcAft>
                      </a:pPr>
                      <a:r>
                        <a:rPr lang="en-IE" sz="1100">
                          <a:latin typeface="Calibri"/>
                          <a:ea typeface="Calibri"/>
                          <a:cs typeface="Times New Roman"/>
                        </a:rPr>
                        <a:t>Investigating biodiversity with Heritage Specialist Jessica Mason</a:t>
                      </a:r>
                    </a:p>
                  </a:txBody>
                  <a:tcPr marL="68580" marR="68580" marT="0" marB="0"/>
                </a:tc>
              </a:tr>
              <a:tr h="370840">
                <a:tc vMerge="1">
                  <a:txBody>
                    <a:bodyPr/>
                    <a:lstStyle/>
                    <a:p>
                      <a:endParaRPr lang="en-IE"/>
                    </a:p>
                  </a:txBody>
                  <a:tcPr/>
                </a:tc>
                <a:tc>
                  <a:txBody>
                    <a:bodyPr/>
                    <a:lstStyle/>
                    <a:p>
                      <a:pPr>
                        <a:lnSpc>
                          <a:spcPct val="115000"/>
                        </a:lnSpc>
                        <a:spcAft>
                          <a:spcPts val="0"/>
                        </a:spcAft>
                      </a:pPr>
                      <a:r>
                        <a:rPr lang="en-IE" sz="1100">
                          <a:latin typeface="Calibri"/>
                          <a:ea typeface="Calibri"/>
                          <a:cs typeface="Times New Roman"/>
                        </a:rPr>
                        <a:t>RDS Young Scientists Exhibition </a:t>
                      </a:r>
                    </a:p>
                  </a:txBody>
                  <a:tcPr marL="68580" marR="68580" marT="0" marB="0"/>
                </a:tc>
                <a:tc vMerge="1">
                  <a:txBody>
                    <a:bodyPr/>
                    <a:lstStyle/>
                    <a:p>
                      <a:endParaRPr lang="en-IE"/>
                    </a:p>
                  </a:txBody>
                  <a:tcPr/>
                </a:tc>
              </a:tr>
              <a:tr h="370840">
                <a:tc rowSpan="2">
                  <a:txBody>
                    <a:bodyPr/>
                    <a:lstStyle/>
                    <a:p>
                      <a:pPr>
                        <a:lnSpc>
                          <a:spcPct val="115000"/>
                        </a:lnSpc>
                        <a:spcAft>
                          <a:spcPts val="0"/>
                        </a:spcAft>
                      </a:pPr>
                      <a:r>
                        <a:rPr lang="en-IE" sz="1100">
                          <a:latin typeface="Calibri"/>
                          <a:ea typeface="Calibri"/>
                          <a:cs typeface="Times New Roman"/>
                        </a:rPr>
                        <a:t>School Science Week</a:t>
                      </a:r>
                    </a:p>
                  </a:txBody>
                  <a:tcPr marL="68580" marR="68580" marT="0" marB="0"/>
                </a:tc>
                <a:tc>
                  <a:txBody>
                    <a:bodyPr/>
                    <a:lstStyle/>
                    <a:p>
                      <a:pPr>
                        <a:lnSpc>
                          <a:spcPct val="115000"/>
                        </a:lnSpc>
                        <a:spcAft>
                          <a:spcPts val="0"/>
                        </a:spcAft>
                      </a:pPr>
                      <a:r>
                        <a:rPr lang="en-IE" sz="1100" dirty="0">
                          <a:latin typeface="Calibri"/>
                          <a:ea typeface="Calibri"/>
                          <a:cs typeface="Times New Roman"/>
                        </a:rPr>
                        <a:t>Visit </a:t>
                      </a:r>
                      <a:r>
                        <a:rPr lang="en-IE" sz="1100" baseline="0" dirty="0" smtClean="0">
                          <a:latin typeface="Calibri"/>
                          <a:ea typeface="Calibri"/>
                          <a:cs typeface="Times New Roman"/>
                        </a:rPr>
                        <a:t> of</a:t>
                      </a:r>
                      <a:r>
                        <a:rPr lang="en-IE" sz="1100" dirty="0" smtClean="0">
                          <a:latin typeface="Calibri"/>
                          <a:ea typeface="Calibri"/>
                          <a:cs typeface="Times New Roman"/>
                        </a:rPr>
                        <a:t> </a:t>
                      </a:r>
                      <a:r>
                        <a:rPr lang="en-IE" sz="1100" dirty="0">
                          <a:latin typeface="Calibri"/>
                          <a:ea typeface="Calibri"/>
                          <a:cs typeface="Times New Roman"/>
                        </a:rPr>
                        <a:t>Simon and Alison </a:t>
                      </a:r>
                      <a:r>
                        <a:rPr lang="en-IE" sz="1100" dirty="0" smtClean="0">
                          <a:latin typeface="Calibri"/>
                          <a:ea typeface="Calibri"/>
                          <a:cs typeface="Times New Roman"/>
                        </a:rPr>
                        <a:t>Harrison (UCC)</a:t>
                      </a:r>
                      <a:endParaRPr lang="en-IE" sz="1100" dirty="0">
                        <a:latin typeface="Calibri"/>
                        <a:ea typeface="Calibri"/>
                        <a:cs typeface="Times New Roman"/>
                      </a:endParaRPr>
                    </a:p>
                  </a:txBody>
                  <a:tcPr marL="68580" marR="68580" marT="0" marB="0"/>
                </a:tc>
                <a:tc rowSpan="2">
                  <a:txBody>
                    <a:bodyPr/>
                    <a:lstStyle/>
                    <a:p>
                      <a:pPr>
                        <a:lnSpc>
                          <a:spcPct val="115000"/>
                        </a:lnSpc>
                        <a:spcAft>
                          <a:spcPts val="0"/>
                        </a:spcAft>
                      </a:pPr>
                      <a:r>
                        <a:rPr lang="en-IE" sz="1100">
                          <a:latin typeface="Calibri"/>
                          <a:ea typeface="Calibri"/>
                          <a:cs typeface="Times New Roman"/>
                        </a:rPr>
                        <a:t>Visit to Lifetime Lab (after submission of log)</a:t>
                      </a:r>
                    </a:p>
                  </a:txBody>
                  <a:tcPr marL="68580" marR="68580" marT="0" marB="0"/>
                </a:tc>
              </a:tr>
              <a:tr h="370840">
                <a:tc vMerge="1">
                  <a:txBody>
                    <a:bodyPr/>
                    <a:lstStyle/>
                    <a:p>
                      <a:endParaRPr lang="en-IE"/>
                    </a:p>
                  </a:txBody>
                  <a:tcPr/>
                </a:tc>
                <a:tc>
                  <a:txBody>
                    <a:bodyPr/>
                    <a:lstStyle/>
                    <a:p>
                      <a:pPr>
                        <a:lnSpc>
                          <a:spcPct val="115000"/>
                        </a:lnSpc>
                        <a:spcAft>
                          <a:spcPts val="0"/>
                        </a:spcAft>
                      </a:pPr>
                      <a:r>
                        <a:rPr lang="en-IE" sz="1100" dirty="0" smtClean="0">
                          <a:latin typeface="Calibri"/>
                          <a:ea typeface="Calibri"/>
                          <a:cs typeface="Times New Roman"/>
                        </a:rPr>
                        <a:t>Developing</a:t>
                      </a:r>
                      <a:r>
                        <a:rPr lang="en-IE" sz="1100" baseline="0" dirty="0" smtClean="0">
                          <a:latin typeface="Calibri"/>
                          <a:ea typeface="Calibri"/>
                          <a:cs typeface="Times New Roman"/>
                        </a:rPr>
                        <a:t> our school garden </a:t>
                      </a:r>
                      <a:r>
                        <a:rPr lang="en-IE" sz="1100" baseline="0" dirty="0" err="1" smtClean="0">
                          <a:latin typeface="Calibri"/>
                          <a:ea typeface="Calibri"/>
                          <a:cs typeface="Times New Roman"/>
                        </a:rPr>
                        <a:t>Tír</a:t>
                      </a:r>
                      <a:r>
                        <a:rPr lang="en-IE" sz="1100" baseline="0" dirty="0" smtClean="0">
                          <a:latin typeface="Calibri"/>
                          <a:ea typeface="Calibri"/>
                          <a:cs typeface="Times New Roman"/>
                        </a:rPr>
                        <a:t> </a:t>
                      </a:r>
                      <a:r>
                        <a:rPr lang="en-IE" sz="1100" baseline="0" dirty="0" err="1" smtClean="0">
                          <a:latin typeface="Calibri"/>
                          <a:ea typeface="Calibri"/>
                          <a:cs typeface="Times New Roman"/>
                        </a:rPr>
                        <a:t>Draiochta</a:t>
                      </a:r>
                      <a:r>
                        <a:rPr lang="en-IE" sz="1100" dirty="0" smtClean="0">
                          <a:latin typeface="Calibri"/>
                          <a:ea typeface="Calibri"/>
                          <a:cs typeface="Times New Roman"/>
                        </a:rPr>
                        <a:t> </a:t>
                      </a:r>
                      <a:endParaRPr lang="en-IE" sz="1100" dirty="0">
                        <a:latin typeface="Calibri"/>
                        <a:ea typeface="Calibri"/>
                        <a:cs typeface="Times New Roman"/>
                      </a:endParaRPr>
                    </a:p>
                  </a:txBody>
                  <a:tcPr marL="68580" marR="68580" marT="0" marB="0"/>
                </a:tc>
                <a:tc vMerge="1">
                  <a:txBody>
                    <a:bodyPr/>
                    <a:lstStyle/>
                    <a:p>
                      <a:endParaRPr lang="en-IE"/>
                    </a:p>
                  </a:txBody>
                  <a:tcPr/>
                </a:tc>
              </a:tr>
            </a:tbl>
          </a:graphicData>
        </a:graphic>
      </p:graphicFrame>
      <p:sp>
        <p:nvSpPr>
          <p:cNvPr id="2" name="Title 1"/>
          <p:cNvSpPr>
            <a:spLocks noGrp="1"/>
          </p:cNvSpPr>
          <p:nvPr>
            <p:ph type="title"/>
          </p:nvPr>
        </p:nvSpPr>
        <p:spPr>
          <a:xfrm>
            <a:off x="457200" y="304800"/>
            <a:ext cx="8229600" cy="1630362"/>
          </a:xfrm>
        </p:spPr>
        <p:txBody>
          <a:bodyPr>
            <a:normAutofit fontScale="90000"/>
          </a:bodyPr>
          <a:lstStyle/>
          <a:p>
            <a:pPr algn="ctr"/>
            <a:r>
              <a:rPr lang="en-IE" dirty="0" smtClean="0"/>
              <a:t>Calendar of Events</a:t>
            </a:r>
            <a:br>
              <a:rPr lang="en-IE" dirty="0" smtClean="0"/>
            </a:br>
            <a:r>
              <a:rPr lang="en-IE" dirty="0" smtClean="0"/>
              <a:t>Science at a glance through the year</a:t>
            </a:r>
            <a:endParaRPr lang="en-IE" dirty="0"/>
          </a:p>
        </p:txBody>
      </p:sp>
    </p:spTree>
    <p:extLst>
      <p:ext uri="{BB962C8B-B14F-4D97-AF65-F5344CB8AC3E}">
        <p14:creationId xmlns:p14="http://schemas.microsoft.com/office/powerpoint/2010/main" val="1238212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Science Investigations</a:t>
            </a:r>
            <a:br>
              <a:rPr lang="en-IE" dirty="0" smtClean="0"/>
            </a:br>
            <a:r>
              <a:rPr lang="en-IE" dirty="0" smtClean="0"/>
              <a:t>Science Visitor</a:t>
            </a:r>
            <a:br>
              <a:rPr lang="en-IE" dirty="0" smtClean="0"/>
            </a:br>
            <a:endParaRPr lang="en-IE" dirty="0"/>
          </a:p>
        </p:txBody>
      </p:sp>
      <p:sp>
        <p:nvSpPr>
          <p:cNvPr id="3" name="Subtitle 2"/>
          <p:cNvSpPr>
            <a:spLocks noGrp="1"/>
          </p:cNvSpPr>
          <p:nvPr>
            <p:ph type="body" idx="1"/>
          </p:nvPr>
        </p:nvSpPr>
        <p:spPr/>
        <p:txBody>
          <a:bodyPr/>
          <a:lstStyle/>
          <a:p>
            <a:r>
              <a:rPr lang="en-IE" dirty="0" smtClean="0"/>
              <a:t>Step 1</a:t>
            </a:r>
            <a:endParaRPr lang="en-IE" dirty="0"/>
          </a:p>
        </p:txBody>
      </p:sp>
    </p:spTree>
    <p:extLst>
      <p:ext uri="{BB962C8B-B14F-4D97-AF65-F5344CB8AC3E}">
        <p14:creationId xmlns:p14="http://schemas.microsoft.com/office/powerpoint/2010/main" val="518553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3990778"/>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1156138">
                <a:tc>
                  <a:txBody>
                    <a:bodyPr/>
                    <a:lstStyle/>
                    <a:p>
                      <a:r>
                        <a:rPr lang="en-IE" dirty="0" smtClean="0"/>
                        <a:t>Strand</a:t>
                      </a:r>
                      <a:endParaRPr lang="en-IE" dirty="0"/>
                    </a:p>
                  </a:txBody>
                  <a:tcPr/>
                </a:tc>
                <a:tc>
                  <a:txBody>
                    <a:bodyPr/>
                    <a:lstStyle/>
                    <a:p>
                      <a:r>
                        <a:rPr lang="en-IE" dirty="0" smtClean="0"/>
                        <a:t>Living Things</a:t>
                      </a:r>
                      <a:endParaRPr lang="en-IE" dirty="0"/>
                    </a:p>
                  </a:txBody>
                  <a:tcPr/>
                </a:tc>
                <a:tc>
                  <a:txBody>
                    <a:bodyPr/>
                    <a:lstStyle/>
                    <a:p>
                      <a:r>
                        <a:rPr lang="en-IE" dirty="0" smtClean="0"/>
                        <a:t>Energy and Forces</a:t>
                      </a:r>
                      <a:endParaRPr lang="en-IE" dirty="0"/>
                    </a:p>
                  </a:txBody>
                  <a:tcPr/>
                </a:tc>
                <a:tc>
                  <a:txBody>
                    <a:bodyPr/>
                    <a:lstStyle/>
                    <a:p>
                      <a:r>
                        <a:rPr lang="en-IE" dirty="0" smtClean="0"/>
                        <a:t>Materials</a:t>
                      </a:r>
                      <a:endParaRPr lang="en-IE" dirty="0"/>
                    </a:p>
                  </a:txBody>
                  <a:tcPr/>
                </a:tc>
                <a:tc>
                  <a:txBody>
                    <a:bodyPr/>
                    <a:lstStyle/>
                    <a:p>
                      <a:r>
                        <a:rPr lang="en-IE" dirty="0" smtClean="0"/>
                        <a:t>Environmental Awareness and Care</a:t>
                      </a:r>
                      <a:endParaRPr lang="en-IE" dirty="0"/>
                    </a:p>
                  </a:txBody>
                  <a:tcPr/>
                </a:tc>
              </a:tr>
              <a:tr h="2196662">
                <a:tc>
                  <a:txBody>
                    <a:bodyPr/>
                    <a:lstStyle/>
                    <a:p>
                      <a:r>
                        <a:rPr lang="en-IE" dirty="0" smtClean="0"/>
                        <a:t>Investigation</a:t>
                      </a:r>
                      <a:endParaRPr lang="en-IE" dirty="0"/>
                    </a:p>
                  </a:txBody>
                  <a:tcPr/>
                </a:tc>
                <a:tc>
                  <a:txBody>
                    <a:bodyPr/>
                    <a:lstStyle/>
                    <a:p>
                      <a:pPr>
                        <a:buFont typeface="Arial" pitchFamily="34" charset="0"/>
                        <a:buChar char="•"/>
                      </a:pPr>
                      <a:r>
                        <a:rPr lang="en-IE" dirty="0" smtClean="0"/>
                        <a:t>Seed bombs (Infants)</a:t>
                      </a:r>
                    </a:p>
                    <a:p>
                      <a:pPr>
                        <a:buFont typeface="Arial" pitchFamily="34" charset="0"/>
                        <a:buChar char="•"/>
                      </a:pPr>
                      <a:r>
                        <a:rPr lang="en-IE" dirty="0" err="1" smtClean="0"/>
                        <a:t>Tír</a:t>
                      </a:r>
                      <a:r>
                        <a:rPr lang="en-IE" baseline="0" dirty="0" smtClean="0"/>
                        <a:t> </a:t>
                      </a:r>
                      <a:r>
                        <a:rPr lang="en-IE" baseline="0" dirty="0" err="1" smtClean="0"/>
                        <a:t>Draíochta</a:t>
                      </a:r>
                      <a:r>
                        <a:rPr lang="en-IE" baseline="0" dirty="0" smtClean="0"/>
                        <a:t> our new school garden</a:t>
                      </a:r>
                    </a:p>
                    <a:p>
                      <a:r>
                        <a:rPr lang="en-IE" baseline="0" dirty="0" smtClean="0"/>
                        <a:t>(</a:t>
                      </a:r>
                      <a:r>
                        <a:rPr lang="en-IE" baseline="0" dirty="0" err="1" smtClean="0"/>
                        <a:t>Gach</a:t>
                      </a:r>
                      <a:r>
                        <a:rPr lang="en-IE" baseline="0" dirty="0" smtClean="0"/>
                        <a:t> Rang )</a:t>
                      </a:r>
                    </a:p>
                    <a:p>
                      <a:pPr>
                        <a:buFont typeface="Arial" pitchFamily="34" charset="0"/>
                        <a:buChar char="•"/>
                      </a:pPr>
                      <a:r>
                        <a:rPr lang="en-IE" baseline="0" dirty="0" smtClean="0"/>
                        <a:t>Investigating mould on bread</a:t>
                      </a:r>
                    </a:p>
                    <a:p>
                      <a:r>
                        <a:rPr lang="en-IE" baseline="0" dirty="0" smtClean="0"/>
                        <a:t>(Rang 1+2)</a:t>
                      </a:r>
                      <a:endParaRPr lang="en-IE" dirty="0"/>
                    </a:p>
                  </a:txBody>
                  <a:tcPr/>
                </a:tc>
                <a:tc>
                  <a:txBody>
                    <a:bodyPr/>
                    <a:lstStyle/>
                    <a:p>
                      <a:pPr>
                        <a:buFont typeface="Arial" pitchFamily="34" charset="0"/>
                        <a:buChar char="•"/>
                      </a:pPr>
                      <a:r>
                        <a:rPr lang="en-IE" dirty="0" smtClean="0"/>
                        <a:t>Designing</a:t>
                      </a:r>
                      <a:r>
                        <a:rPr lang="en-IE" baseline="0" dirty="0" smtClean="0"/>
                        <a:t> and making boats</a:t>
                      </a:r>
                    </a:p>
                    <a:p>
                      <a:r>
                        <a:rPr lang="en-IE" dirty="0" smtClean="0"/>
                        <a:t>(Rang 1+2)</a:t>
                      </a:r>
                      <a:endParaRPr lang="en-IE" dirty="0"/>
                    </a:p>
                  </a:txBody>
                  <a:tcPr/>
                </a:tc>
                <a:tc>
                  <a:txBody>
                    <a:bodyPr/>
                    <a:lstStyle/>
                    <a:p>
                      <a:pPr>
                        <a:buFont typeface="Arial" pitchFamily="34" charset="0"/>
                        <a:buChar char="•"/>
                      </a:pPr>
                      <a:r>
                        <a:rPr lang="en-IE" dirty="0" smtClean="0"/>
                        <a:t>Is</a:t>
                      </a:r>
                      <a:r>
                        <a:rPr lang="en-IE" baseline="0" dirty="0" smtClean="0"/>
                        <a:t> it waterproof? (Infants)</a:t>
                      </a:r>
                    </a:p>
                  </a:txBody>
                  <a:tcPr/>
                </a:tc>
                <a:tc>
                  <a:txBody>
                    <a:bodyPr/>
                    <a:lstStyle/>
                    <a:p>
                      <a:pPr>
                        <a:buFont typeface="Arial" pitchFamily="34" charset="0"/>
                        <a:buChar char="•"/>
                      </a:pPr>
                      <a:r>
                        <a:rPr lang="en-IE" dirty="0" smtClean="0"/>
                        <a:t>Investigating bugs!</a:t>
                      </a:r>
                    </a:p>
                    <a:p>
                      <a:r>
                        <a:rPr lang="en-IE" dirty="0" smtClean="0"/>
                        <a:t>(all classes)</a:t>
                      </a:r>
                    </a:p>
                    <a:p>
                      <a:endParaRPr lang="en-IE" dirty="0"/>
                    </a:p>
                  </a:txBody>
                  <a:tcPr/>
                </a:tc>
              </a:tr>
            </a:tbl>
          </a:graphicData>
        </a:graphic>
      </p:graphicFrame>
      <p:sp>
        <p:nvSpPr>
          <p:cNvPr id="2" name="Title 1"/>
          <p:cNvSpPr>
            <a:spLocks noGrp="1"/>
          </p:cNvSpPr>
          <p:nvPr>
            <p:ph type="title"/>
          </p:nvPr>
        </p:nvSpPr>
        <p:spPr/>
        <p:txBody>
          <a:bodyPr/>
          <a:lstStyle/>
          <a:p>
            <a:r>
              <a:rPr lang="en-IE" dirty="0" smtClean="0"/>
              <a:t>Science Investigations</a:t>
            </a:r>
            <a:endParaRPr lang="en-IE" dirty="0"/>
          </a:p>
        </p:txBody>
      </p:sp>
    </p:spTree>
    <p:extLst>
      <p:ext uri="{BB962C8B-B14F-4D97-AF65-F5344CB8AC3E}">
        <p14:creationId xmlns:p14="http://schemas.microsoft.com/office/powerpoint/2010/main" val="2986842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IMG_0758.JPG"/>
          <p:cNvPicPr>
            <a:picLocks noGrp="1" noChangeAspect="1"/>
          </p:cNvPicPr>
          <p:nvPr>
            <p:ph sz="half" idx="1"/>
          </p:nvPr>
        </p:nvPicPr>
        <p:blipFill>
          <a:blip r:embed="rId2" cstate="print"/>
          <a:stretch>
            <a:fillRect/>
          </a:stretch>
        </p:blipFill>
        <p:spPr>
          <a:xfrm>
            <a:off x="1000991" y="1767768"/>
            <a:ext cx="2951018" cy="3952702"/>
          </a:xfrm>
        </p:spPr>
      </p:pic>
      <p:pic>
        <p:nvPicPr>
          <p:cNvPr id="8" name="Content Placeholder 7" descr="IMG_0784.JPG"/>
          <p:cNvPicPr>
            <a:picLocks noGrp="1" noChangeAspect="1"/>
          </p:cNvPicPr>
          <p:nvPr>
            <p:ph sz="half" idx="2"/>
          </p:nvPr>
        </p:nvPicPr>
        <p:blipFill>
          <a:blip r:embed="rId3" cstate="print"/>
          <a:stretch>
            <a:fillRect/>
          </a:stretch>
        </p:blipFill>
        <p:spPr>
          <a:xfrm>
            <a:off x="4648200" y="2235876"/>
            <a:ext cx="4038600" cy="3016486"/>
          </a:xfrm>
        </p:spPr>
      </p:pic>
      <p:sp>
        <p:nvSpPr>
          <p:cNvPr id="2" name="Title 1"/>
          <p:cNvSpPr>
            <a:spLocks noGrp="1"/>
          </p:cNvSpPr>
          <p:nvPr>
            <p:ph type="title"/>
          </p:nvPr>
        </p:nvSpPr>
        <p:spPr/>
        <p:txBody>
          <a:bodyPr/>
          <a:lstStyle/>
          <a:p>
            <a:r>
              <a:rPr lang="en-IE" dirty="0" smtClean="0"/>
              <a:t>Making seed bombs (Infants)</a:t>
            </a:r>
            <a:endParaRPr lang="en-IE" dirty="0"/>
          </a:p>
        </p:txBody>
      </p:sp>
    </p:spTree>
    <p:extLst>
      <p:ext uri="{BB962C8B-B14F-4D97-AF65-F5344CB8AC3E}">
        <p14:creationId xmlns:p14="http://schemas.microsoft.com/office/powerpoint/2010/main" val="3840385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IMG_0767.JPG"/>
          <p:cNvPicPr>
            <a:picLocks noGrp="1" noChangeAspect="1"/>
          </p:cNvPicPr>
          <p:nvPr>
            <p:ph sz="half" idx="1"/>
          </p:nvPr>
        </p:nvPicPr>
        <p:blipFill>
          <a:blip r:embed="rId2" cstate="print"/>
          <a:stretch>
            <a:fillRect/>
          </a:stretch>
        </p:blipFill>
        <p:spPr>
          <a:xfrm>
            <a:off x="1000991" y="1767768"/>
            <a:ext cx="2951018" cy="3952702"/>
          </a:xfrm>
        </p:spPr>
      </p:pic>
      <p:pic>
        <p:nvPicPr>
          <p:cNvPr id="8" name="Content Placeholder 7" descr="IMG_0777.JPG"/>
          <p:cNvPicPr>
            <a:picLocks noGrp="1" noChangeAspect="1"/>
          </p:cNvPicPr>
          <p:nvPr>
            <p:ph sz="half" idx="2"/>
          </p:nvPr>
        </p:nvPicPr>
        <p:blipFill>
          <a:blip r:embed="rId3" cstate="print"/>
          <a:stretch>
            <a:fillRect/>
          </a:stretch>
        </p:blipFill>
        <p:spPr>
          <a:xfrm>
            <a:off x="5191991" y="1767768"/>
            <a:ext cx="2951018" cy="3952702"/>
          </a:xfrm>
        </p:spPr>
      </p:pic>
      <p:sp>
        <p:nvSpPr>
          <p:cNvPr id="2" name="Title 1"/>
          <p:cNvSpPr>
            <a:spLocks noGrp="1"/>
          </p:cNvSpPr>
          <p:nvPr>
            <p:ph type="title"/>
          </p:nvPr>
        </p:nvSpPr>
        <p:spPr/>
        <p:txBody>
          <a:bodyPr>
            <a:normAutofit fontScale="90000"/>
          </a:bodyPr>
          <a:lstStyle/>
          <a:p>
            <a:r>
              <a:rPr lang="en-IE" sz="2200" dirty="0" smtClean="0"/>
              <a:t>The children mixed soil, water and seeds together to make a paste which was then wrapped in tin foil.  These ‘seeds bombs’ were then left in a warm area for a few weeks to allow the seeds to germinate.  The tin foil was then discarded and the balls of soil and seeds were scattered onto our new school garden to grow</a:t>
            </a:r>
            <a:r>
              <a:rPr lang="en-IE" sz="2800" dirty="0" smtClean="0"/>
              <a:t>. </a:t>
            </a:r>
            <a:endParaRPr lang="en-IE" sz="2800" dirty="0"/>
          </a:p>
        </p:txBody>
      </p:sp>
    </p:spTree>
    <p:extLst>
      <p:ext uri="{BB962C8B-B14F-4D97-AF65-F5344CB8AC3E}">
        <p14:creationId xmlns:p14="http://schemas.microsoft.com/office/powerpoint/2010/main" val="4000583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G_0629.JPG"/>
          <p:cNvPicPr>
            <a:picLocks noGrp="1" noChangeAspect="1"/>
          </p:cNvPicPr>
          <p:nvPr>
            <p:ph sz="half" idx="1"/>
          </p:nvPr>
        </p:nvPicPr>
        <p:blipFill>
          <a:blip r:embed="rId2" cstate="print"/>
          <a:stretch>
            <a:fillRect/>
          </a:stretch>
        </p:blipFill>
        <p:spPr>
          <a:xfrm>
            <a:off x="787057" y="1981200"/>
            <a:ext cx="3251544" cy="4025900"/>
          </a:xfrm>
        </p:spPr>
      </p:pic>
      <p:pic>
        <p:nvPicPr>
          <p:cNvPr id="6" name="Content Placeholder 5" descr="IMG_0651.JPG"/>
          <p:cNvPicPr>
            <a:picLocks noGrp="1" noChangeAspect="1"/>
          </p:cNvPicPr>
          <p:nvPr>
            <p:ph sz="half" idx="2"/>
          </p:nvPr>
        </p:nvPicPr>
        <p:blipFill>
          <a:blip r:embed="rId3" cstate="print"/>
          <a:stretch>
            <a:fillRect/>
          </a:stretch>
        </p:blipFill>
        <p:spPr>
          <a:xfrm>
            <a:off x="5257800" y="2057400"/>
            <a:ext cx="3099143" cy="3949700"/>
          </a:xfrm>
        </p:spPr>
      </p:pic>
      <p:sp>
        <p:nvSpPr>
          <p:cNvPr id="4" name="Title 3"/>
          <p:cNvSpPr>
            <a:spLocks noGrp="1"/>
          </p:cNvSpPr>
          <p:nvPr>
            <p:ph type="title"/>
          </p:nvPr>
        </p:nvSpPr>
        <p:spPr>
          <a:xfrm>
            <a:off x="457200" y="274638"/>
            <a:ext cx="8229600" cy="1630362"/>
          </a:xfrm>
        </p:spPr>
        <p:txBody>
          <a:bodyPr>
            <a:normAutofit fontScale="90000"/>
          </a:bodyPr>
          <a:lstStyle/>
          <a:p>
            <a:r>
              <a:rPr lang="en-IE" dirty="0" err="1" smtClean="0"/>
              <a:t>Tír</a:t>
            </a:r>
            <a:r>
              <a:rPr lang="en-IE" dirty="0" smtClean="0"/>
              <a:t> </a:t>
            </a:r>
            <a:r>
              <a:rPr lang="en-IE" dirty="0" err="1" smtClean="0"/>
              <a:t>Draíochta</a:t>
            </a:r>
            <a:r>
              <a:rPr lang="en-IE" dirty="0" smtClean="0"/>
              <a:t> – our new school garden.</a:t>
            </a:r>
            <a:br>
              <a:rPr lang="en-IE" dirty="0" smtClean="0"/>
            </a:br>
            <a:r>
              <a:rPr lang="en-IE" sz="2000" dirty="0" smtClean="0"/>
              <a:t>Infants, 1</a:t>
            </a:r>
            <a:r>
              <a:rPr lang="en-IE" sz="2000" baseline="30000" dirty="0" smtClean="0"/>
              <a:t>st</a:t>
            </a:r>
            <a:r>
              <a:rPr lang="en-IE" sz="2000" dirty="0" smtClean="0"/>
              <a:t>, 2</a:t>
            </a:r>
            <a:r>
              <a:rPr lang="en-IE" sz="2000" baseline="30000" dirty="0" smtClean="0"/>
              <a:t>nd</a:t>
            </a:r>
            <a:r>
              <a:rPr lang="en-IE" sz="2000" dirty="0" smtClean="0"/>
              <a:t>, 3</a:t>
            </a:r>
            <a:r>
              <a:rPr lang="en-IE" sz="2000" baseline="30000" dirty="0" smtClean="0"/>
              <a:t>rd</a:t>
            </a:r>
            <a:r>
              <a:rPr lang="en-IE" sz="2000" dirty="0" smtClean="0"/>
              <a:t> and 4</a:t>
            </a:r>
            <a:r>
              <a:rPr lang="en-IE" sz="2000" baseline="30000" dirty="0" smtClean="0"/>
              <a:t>th</a:t>
            </a:r>
            <a:r>
              <a:rPr lang="en-IE" sz="2000" dirty="0" smtClean="0"/>
              <a:t> classes planted flowers in old tyres to add colour to our new flower beds.  A past pupil Joanne helped with this work. These flowers have been watered and cared for by the children since setting. </a:t>
            </a:r>
            <a:endParaRPr lang="en-IE" sz="2000" dirty="0"/>
          </a:p>
        </p:txBody>
      </p:sp>
    </p:spTree>
    <p:extLst>
      <p:ext uri="{BB962C8B-B14F-4D97-AF65-F5344CB8AC3E}">
        <p14:creationId xmlns:p14="http://schemas.microsoft.com/office/powerpoint/2010/main" val="1845277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IMG_0735.JPG"/>
          <p:cNvPicPr>
            <a:picLocks noGrp="1" noChangeAspect="1"/>
          </p:cNvPicPr>
          <p:nvPr>
            <p:ph sz="half" idx="1"/>
          </p:nvPr>
        </p:nvPicPr>
        <p:blipFill>
          <a:blip r:embed="rId2" cstate="print"/>
          <a:stretch>
            <a:fillRect/>
          </a:stretch>
        </p:blipFill>
        <p:spPr>
          <a:xfrm>
            <a:off x="787056" y="1481138"/>
            <a:ext cx="3378887" cy="4525962"/>
          </a:xfrm>
        </p:spPr>
      </p:pic>
      <p:pic>
        <p:nvPicPr>
          <p:cNvPr id="8" name="Content Placeholder 7" descr="IMG_0743.JPG"/>
          <p:cNvPicPr>
            <a:picLocks noGrp="1" noChangeAspect="1"/>
          </p:cNvPicPr>
          <p:nvPr>
            <p:ph sz="half" idx="2"/>
          </p:nvPr>
        </p:nvPicPr>
        <p:blipFill>
          <a:blip r:embed="rId3" cstate="print"/>
          <a:stretch>
            <a:fillRect/>
          </a:stretch>
        </p:blipFill>
        <p:spPr>
          <a:xfrm>
            <a:off x="4978056" y="1481138"/>
            <a:ext cx="3378887" cy="4525962"/>
          </a:xfrm>
        </p:spPr>
      </p:pic>
      <p:sp>
        <p:nvSpPr>
          <p:cNvPr id="2" name="Title 1"/>
          <p:cNvSpPr>
            <a:spLocks noGrp="1"/>
          </p:cNvSpPr>
          <p:nvPr>
            <p:ph type="title"/>
          </p:nvPr>
        </p:nvSpPr>
        <p:spPr/>
        <p:txBody>
          <a:bodyPr>
            <a:normAutofit fontScale="90000"/>
          </a:bodyPr>
          <a:lstStyle/>
          <a:p>
            <a:r>
              <a:rPr lang="en-IE" sz="3200" dirty="0" smtClean="0"/>
              <a:t>5</a:t>
            </a:r>
            <a:r>
              <a:rPr lang="en-IE" sz="3200" baseline="30000" dirty="0" smtClean="0"/>
              <a:t>th</a:t>
            </a:r>
            <a:r>
              <a:rPr lang="en-IE" sz="3200" dirty="0" smtClean="0"/>
              <a:t> and 6</a:t>
            </a:r>
            <a:r>
              <a:rPr lang="en-IE" sz="3200" baseline="30000" dirty="0" smtClean="0"/>
              <a:t>th</a:t>
            </a:r>
            <a:r>
              <a:rPr lang="en-IE" sz="3200" dirty="0" smtClean="0"/>
              <a:t> classes planted flowers in old jeans to add to our new garden - </a:t>
            </a:r>
            <a:r>
              <a:rPr lang="en-IE" sz="3200" dirty="0" err="1" smtClean="0"/>
              <a:t>Tír</a:t>
            </a:r>
            <a:r>
              <a:rPr lang="en-IE" sz="3200" dirty="0" smtClean="0"/>
              <a:t> </a:t>
            </a:r>
            <a:r>
              <a:rPr lang="en-IE" sz="3200" dirty="0" err="1" smtClean="0"/>
              <a:t>Draíochta</a:t>
            </a:r>
            <a:endParaRPr lang="en-IE" sz="3200" dirty="0"/>
          </a:p>
        </p:txBody>
      </p:sp>
    </p:spTree>
    <p:extLst>
      <p:ext uri="{BB962C8B-B14F-4D97-AF65-F5344CB8AC3E}">
        <p14:creationId xmlns:p14="http://schemas.microsoft.com/office/powerpoint/2010/main" val="3773279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585</Words>
  <Application>Microsoft Macintosh PowerPoint</Application>
  <PresentationFormat>On-screen Show (4:3)</PresentationFormat>
  <Paragraphs>61</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Coachford National School</vt:lpstr>
      <vt:lpstr>Calendar of Events Science at a glance through the year</vt:lpstr>
      <vt:lpstr>Science Investigations Science Visitor </vt:lpstr>
      <vt:lpstr>Science Investigations</vt:lpstr>
      <vt:lpstr>Making seed bombs (Infants)</vt:lpstr>
      <vt:lpstr>The children mixed soil, water and seeds together to make a paste which was then wrapped in tin foil.  These ‘seeds bombs’ were then left in a warm area for a few weeks to allow the seeds to germinate.  The tin foil was then discarded and the balls of soil and seeds were scattered onto our new school garden to grow. </vt:lpstr>
      <vt:lpstr>Tír Draíochta – our new school garden. Infants, 1st, 2nd, 3rd and 4th classes planted flowers in old tyres to add colour to our new flower beds.  A past pupil Joanne helped with this work. These flowers have been watered and cared for by the children since setting. </vt:lpstr>
      <vt:lpstr>5th and 6th classes planted flowers in old jeans to add to our new garden - Tír Draíochta</vt:lpstr>
      <vt:lpstr>PowerPoint Presentation</vt:lpstr>
      <vt:lpstr>Investigating the growth of mould on bread (Rang 1+2)</vt:lpstr>
      <vt:lpstr>We put 6 slices of plain, white bread in different locations in our classroom . The conditions were changed for each slice. The conditions we changed were: light; dark; dry; damp and wet. We left them for a week in each place. The most mould grew in the dark and wet location. The least mould grew in the bright and dry place. We learned that bright and dry conditions are best for storing bread. </vt:lpstr>
      <vt:lpstr>Designing and Making Boats  (Rang 1+2)</vt:lpstr>
      <vt:lpstr>PowerPoint Presentation</vt:lpstr>
      <vt:lpstr>Waterproof experiments - Infants</vt:lpstr>
      <vt:lpstr>Investigating Bugs with Drs. Simon and Alison Harrison</vt:lpstr>
      <vt:lpstr>We used a key to identify what species we could see.</vt:lpstr>
      <vt:lpstr>PowerPoint Presentation</vt:lpstr>
      <vt:lpstr>PowerPoint Presentation</vt:lpstr>
      <vt:lpstr>Simon brought his pet snake, Bertha!</vt:lpstr>
      <vt:lpstr>Technology 1.Programming with VEX Robotics 2.Using powerpoint  </vt:lpstr>
      <vt:lpstr>VEX Robotics at Coachford NS We were involved in the Vex Robotics Programme again this year. Through the programme we experienced engineering, building and programming. </vt:lpstr>
      <vt:lpstr>Programming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Horan</dc:creator>
  <cp:lastModifiedBy>Michael Horan</cp:lastModifiedBy>
  <cp:revision>1</cp:revision>
  <dcterms:created xsi:type="dcterms:W3CDTF">2017-05-08T08:17:54Z</dcterms:created>
  <dcterms:modified xsi:type="dcterms:W3CDTF">2017-05-08T08:19:48Z</dcterms:modified>
</cp:coreProperties>
</file>